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00" r:id="rId36"/>
    <p:sldId id="290" r:id="rId37"/>
    <p:sldId id="291" r:id="rId38"/>
    <p:sldId id="292" r:id="rId39"/>
    <p:sldId id="301" r:id="rId40"/>
    <p:sldId id="302" r:id="rId41"/>
    <p:sldId id="293" r:id="rId42"/>
    <p:sldId id="294" r:id="rId43"/>
    <p:sldId id="295" r:id="rId44"/>
    <p:sldId id="296" r:id="rId45"/>
    <p:sldId id="297" r:id="rId46"/>
    <p:sldId id="298" r:id="rId47"/>
    <p:sldId id="299" r:id="rId48"/>
  </p:sldIdLst>
  <p:sldSz cx="11520488" cy="6480175"/>
  <p:notesSz cx="7559675" cy="10691813"/>
  <p:defaultTex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icrosoft YaHei" charset="-122"/>
        <a:cs typeface="+mn-cs"/>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icrosoft YaHei"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icrosoft YaHei"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icrosoft YaHei"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icrosoft YaHei" charset="-122"/>
        <a:cs typeface="+mn-cs"/>
      </a:defRPr>
    </a:lvl5pPr>
    <a:lvl6pPr marL="2286000" algn="l" defTabSz="914400" rtl="0" eaLnBrk="1" latinLnBrk="0" hangingPunct="1">
      <a:defRPr kern="1200">
        <a:solidFill>
          <a:schemeClr val="tx1"/>
        </a:solidFill>
        <a:latin typeface="Arial" charset="0"/>
        <a:ea typeface="Microsoft YaHei" charset="-122"/>
        <a:cs typeface="+mn-cs"/>
      </a:defRPr>
    </a:lvl6pPr>
    <a:lvl7pPr marL="2743200" algn="l" defTabSz="914400" rtl="0" eaLnBrk="1" latinLnBrk="0" hangingPunct="1">
      <a:defRPr kern="1200">
        <a:solidFill>
          <a:schemeClr val="tx1"/>
        </a:solidFill>
        <a:latin typeface="Arial" charset="0"/>
        <a:ea typeface="Microsoft YaHei" charset="-122"/>
        <a:cs typeface="+mn-cs"/>
      </a:defRPr>
    </a:lvl7pPr>
    <a:lvl8pPr marL="3200400" algn="l" defTabSz="914400" rtl="0" eaLnBrk="1" latinLnBrk="0" hangingPunct="1">
      <a:defRPr kern="1200">
        <a:solidFill>
          <a:schemeClr val="tx1"/>
        </a:solidFill>
        <a:latin typeface="Arial" charset="0"/>
        <a:ea typeface="Microsoft YaHei" charset="-122"/>
        <a:cs typeface="+mn-cs"/>
      </a:defRPr>
    </a:lvl8pPr>
    <a:lvl9pPr marL="3657600" algn="l" defTabSz="914400" rtl="0" eaLnBrk="1" latinLnBrk="0" hangingPunct="1">
      <a:defRPr kern="1200">
        <a:solidFill>
          <a:schemeClr val="tx1"/>
        </a:solidFill>
        <a:latin typeface="Arial" charset="0"/>
        <a:ea typeface="Microsoft YaHei"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175" autoAdjust="0"/>
  </p:normalViewPr>
  <p:slideViewPr>
    <p:cSldViewPr>
      <p:cViewPr varScale="1">
        <p:scale>
          <a:sx n="83" d="100"/>
          <a:sy n="83" d="100"/>
        </p:scale>
        <p:origin x="-1740" y="-7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
          <p:cNvSpPr>
            <a:spLocks noGrp="1" noChangeArrowheads="1"/>
          </p:cNvSpPr>
          <p:nvPr>
            <p:ph type="sldImg"/>
          </p:nvPr>
        </p:nvSpPr>
        <p:spPr bwMode="auto">
          <a:xfrm>
            <a:off x="1106488" y="812800"/>
            <a:ext cx="5343525" cy="4006850"/>
          </a:xfrm>
          <a:prstGeom prst="rect">
            <a:avLst/>
          </a:prstGeom>
          <a:noFill/>
          <a:ln w="9525">
            <a:noFill/>
            <a:round/>
            <a:headEnd/>
            <a:tailEnd/>
          </a:ln>
        </p:spPr>
      </p:sp>
      <p:sp>
        <p:nvSpPr>
          <p:cNvPr id="2050" name="Rectangle 2"/>
          <p:cNvSpPr>
            <a:spLocks noGrp="1" noChangeArrowheads="1"/>
          </p:cNvSpPr>
          <p:nvPr>
            <p:ph type="body"/>
          </p:nvPr>
        </p:nvSpPr>
        <p:spPr bwMode="auto">
          <a:xfrm>
            <a:off x="755650" y="5078413"/>
            <a:ext cx="6046788" cy="4810125"/>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p>
            <a:pPr lvl="0"/>
            <a:endParaRPr lang="en-US" smtClean="0"/>
          </a:p>
        </p:txBody>
      </p:sp>
      <p:sp>
        <p:nvSpPr>
          <p:cNvPr id="2051" name="Rectangle 3"/>
          <p:cNvSpPr>
            <a:spLocks noGrp="1" noChangeArrowheads="1"/>
          </p:cNvSpPr>
          <p:nvPr>
            <p:ph type="hdr"/>
          </p:nvPr>
        </p:nvSpPr>
        <p:spPr bwMode="auto">
          <a:xfrm>
            <a:off x="0" y="0"/>
            <a:ext cx="3279775" cy="533400"/>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2052" name="Rectangle 4"/>
          <p:cNvSpPr>
            <a:spLocks noGrp="1" noChangeArrowheads="1"/>
          </p:cNvSpPr>
          <p:nvPr>
            <p:ph type="dt"/>
          </p:nvPr>
        </p:nvSpPr>
        <p:spPr bwMode="auto">
          <a:xfrm>
            <a:off x="4278313" y="0"/>
            <a:ext cx="3279775" cy="533400"/>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2053" name="Rectangle 5"/>
          <p:cNvSpPr>
            <a:spLocks noGrp="1" noChangeArrowheads="1"/>
          </p:cNvSpPr>
          <p:nvPr>
            <p:ph type="ftr"/>
          </p:nvPr>
        </p:nvSpPr>
        <p:spPr bwMode="auto">
          <a:xfrm>
            <a:off x="0" y="10156825"/>
            <a:ext cx="3279775" cy="533400"/>
          </a:xfrm>
          <a:prstGeom prst="rect">
            <a:avLst/>
          </a:prstGeom>
          <a:noFill/>
          <a:ln w="9525" cap="flat">
            <a:noFill/>
            <a:round/>
            <a:headEnd/>
            <a:tailEnd/>
          </a:ln>
          <a:effectLst/>
        </p:spPr>
        <p:txBody>
          <a:bodyPr vert="horz" wrap="square" lIns="0" tIns="0" rIns="0" bIns="0" numCol="1" anchor="b"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2054" name="Rectangle 6"/>
          <p:cNvSpPr>
            <a:spLocks noGrp="1" noChangeArrowheads="1"/>
          </p:cNvSpPr>
          <p:nvPr>
            <p:ph type="sldNum"/>
          </p:nvPr>
        </p:nvSpPr>
        <p:spPr bwMode="auto">
          <a:xfrm>
            <a:off x="4278313" y="10156825"/>
            <a:ext cx="3279775" cy="533400"/>
          </a:xfrm>
          <a:prstGeom prst="rect">
            <a:avLst/>
          </a:prstGeom>
          <a:noFill/>
          <a:ln w="9525" cap="flat">
            <a:noFill/>
            <a:round/>
            <a:headEnd/>
            <a:tailEnd/>
          </a:ln>
          <a:effectLst/>
        </p:spPr>
        <p:txBody>
          <a:bodyPr vert="horz" wrap="square" lIns="0" tIns="0" rIns="0" bIns="0" numCol="1" anchor="b"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6" charset="0"/>
              </a:defRPr>
            </a:lvl1pPr>
          </a:lstStyle>
          <a:p>
            <a:fld id="{DF06924C-6955-48F1-904C-37088EFC093A}" type="slidenum">
              <a:rPr lang="en-US"/>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6"/>
          <p:cNvSpPr>
            <a:spLocks noGrp="1" noChangeArrowheads="1"/>
          </p:cNvSpPr>
          <p:nvPr>
            <p:ph type="sldNum" sz="quarter"/>
          </p:nvPr>
        </p:nvSpPr>
        <p:spPr>
          <a:noFill/>
          <a:ln/>
        </p:spPr>
        <p:txBody>
          <a:bodyPr/>
          <a:lstStyle/>
          <a:p>
            <a:fld id="{FD7628C3-FFE9-4366-A829-0A132ABB7893}" type="slidenum">
              <a:rPr lang="en-US"/>
              <a:pPr/>
              <a:t>1</a:t>
            </a:fld>
            <a:endParaRPr lang="en-US"/>
          </a:p>
        </p:txBody>
      </p:sp>
      <p:sp>
        <p:nvSpPr>
          <p:cNvPr id="51203"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51204" name="Rectangle 2"/>
          <p:cNvSpPr>
            <a:spLocks noChangeArrowheads="1"/>
          </p:cNvSpPr>
          <p:nvPr>
            <p:ph type="body" idx="1"/>
          </p:nvPr>
        </p:nvSpPr>
        <p:spPr>
          <a:xfrm>
            <a:off x="755650" y="5078413"/>
            <a:ext cx="6048375" cy="4811712"/>
          </a:xfrm>
          <a:noFill/>
          <a:ln/>
        </p:spPr>
        <p:txBody>
          <a:bodyPr wrap="none" anchor="ct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6"/>
          <p:cNvSpPr>
            <a:spLocks noGrp="1" noChangeArrowheads="1"/>
          </p:cNvSpPr>
          <p:nvPr>
            <p:ph type="sldNum" sz="quarter"/>
          </p:nvPr>
        </p:nvSpPr>
        <p:spPr>
          <a:noFill/>
          <a:ln/>
        </p:spPr>
        <p:txBody>
          <a:bodyPr/>
          <a:lstStyle/>
          <a:p>
            <a:fld id="{BD006921-55B7-4A59-A69E-ADFC3F834F11}" type="slidenum">
              <a:rPr lang="en-US"/>
              <a:pPr/>
              <a:t>10</a:t>
            </a:fld>
            <a:endParaRPr lang="en-US"/>
          </a:p>
        </p:txBody>
      </p:sp>
      <p:sp>
        <p:nvSpPr>
          <p:cNvPr id="60419"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60420" name="Rectangle 2"/>
          <p:cNvSpPr>
            <a:spLocks noChangeArrowheads="1"/>
          </p:cNvSpPr>
          <p:nvPr>
            <p:ph type="body" idx="1"/>
          </p:nvPr>
        </p:nvSpPr>
        <p:spPr>
          <a:xfrm>
            <a:off x="755650" y="5078413"/>
            <a:ext cx="6048375" cy="4811712"/>
          </a:xfrm>
          <a:noFill/>
          <a:ln/>
        </p:spPr>
        <p:txBody>
          <a:bodyPr wrap="none" anchor="ctr"/>
          <a:lstStyle/>
          <a:p>
            <a:r>
              <a:rPr lang="en-US" smtClean="0"/>
              <a:t>And here we can see that in this scene, pretty much the whole screen is filled of areas that would be much more expensive to shade with the tiled techniques than with clustered.</a:t>
            </a:r>
          </a:p>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6"/>
          <p:cNvSpPr>
            <a:spLocks noGrp="1" noChangeArrowheads="1"/>
          </p:cNvSpPr>
          <p:nvPr>
            <p:ph type="sldNum" sz="quarter"/>
          </p:nvPr>
        </p:nvSpPr>
        <p:spPr>
          <a:noFill/>
          <a:ln/>
        </p:spPr>
        <p:txBody>
          <a:bodyPr/>
          <a:lstStyle/>
          <a:p>
            <a:fld id="{BEACF296-1987-402F-9469-98C70783E235}" type="slidenum">
              <a:rPr lang="en-US"/>
              <a:pPr/>
              <a:t>11</a:t>
            </a:fld>
            <a:endParaRPr lang="en-US"/>
          </a:p>
        </p:txBody>
      </p:sp>
      <p:sp>
        <p:nvSpPr>
          <p:cNvPr id="61443"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61444" name="Rectangle 2"/>
          <p:cNvSpPr>
            <a:spLocks noChangeArrowheads="1"/>
          </p:cNvSpPr>
          <p:nvPr>
            <p:ph type="body" idx="1"/>
          </p:nvPr>
        </p:nvSpPr>
        <p:spPr>
          <a:xfrm>
            <a:off x="755650" y="5078413"/>
            <a:ext cx="6048375" cy="4811712"/>
          </a:xfrm>
          <a:noFill/>
          <a:ln/>
        </p:spPr>
        <p:txBody>
          <a:bodyPr wrap="none" anchor="ctr"/>
          <a:lstStyle/>
          <a:p>
            <a:r>
              <a:rPr lang="en-US" smtClean="0"/>
              <a:t>The original paper was written by academics, and naturally the direction of their research doesn’t match 100% with the requirements of the a game engine. We don’t have millions of tiny lights, but between hundreds and thousands of mostly artist placed lights, that are on a human scale. This meant that tight culling, so as to not add lights to more clusters than necessary, became more important to us. The higher-order clustering options the paper explored (and also largely rejected) were also something that we didn’t expect to work for us. Deriving the explicit cluster bounds was something that could be interesting, but we found that sticking to implicit bounds simplified the technique, while also allowing the light assignment to run on the CPU. This enables DX10 level GPU compatibility, which may be important given that (as of this writing) 33% on Steam are still on a DX10 GPU. In addition, this gives us scene independence. This means that we don’t need to know what the scene looks like to fill in the clusters, and this also allows us to evaluate light at any given point in space, even if it’s floating in thin air. This could be relevant for instance for ray-marching effects.</a:t>
            </a:r>
          </a:p>
          <a:p>
            <a:endParaRPr lang="en-US" smtClean="0"/>
          </a:p>
          <a:p>
            <a:r>
              <a:rPr lang="en-US" smtClean="0"/>
              <a:t>The paper only explored pointlights, whereas we need spotlights as well. We also needed a shadow solution, which the original paper also did not explore. Finally, our games are massively large while still being played on human scale, resulting in a depth span from very near to very far, which required some extra fiddling to get rolling with clustered shading.</a:t>
            </a:r>
          </a:p>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6"/>
          <p:cNvSpPr>
            <a:spLocks noGrp="1" noChangeArrowheads="1"/>
          </p:cNvSpPr>
          <p:nvPr>
            <p:ph type="sldNum" sz="quarter"/>
          </p:nvPr>
        </p:nvSpPr>
        <p:spPr>
          <a:noFill/>
          <a:ln/>
        </p:spPr>
        <p:txBody>
          <a:bodyPr/>
          <a:lstStyle/>
          <a:p>
            <a:fld id="{0D641249-5B40-4E23-9939-1FA84B087393}" type="slidenum">
              <a:rPr lang="en-US"/>
              <a:pPr/>
              <a:t>12</a:t>
            </a:fld>
            <a:endParaRPr lang="en-US"/>
          </a:p>
        </p:txBody>
      </p:sp>
      <p:sp>
        <p:nvSpPr>
          <p:cNvPr id="62467"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62468" name="Rectangle 2"/>
          <p:cNvSpPr>
            <a:spLocks noChangeArrowheads="1"/>
          </p:cNvSpPr>
          <p:nvPr>
            <p:ph type="body" idx="1"/>
          </p:nvPr>
        </p:nvSpPr>
        <p:spPr>
          <a:xfrm>
            <a:off x="755650" y="5078413"/>
            <a:ext cx="6048375" cy="4811712"/>
          </a:xfrm>
          <a:noFill/>
          <a:ln/>
        </p:spPr>
        <p:txBody>
          <a:bodyPr wrap="none" anchor="ctr"/>
          <a:lstStyle/>
          <a:p>
            <a:r>
              <a:rPr lang="en-US" smtClean="0"/>
              <a:t>We are still using a deferred engine, but we could change to forward at any time should we decide that to be better. The important part is, however, that the transparency passes can now use the same lighting structure as the deferred passes, making it a unified lighting solution. Since we are still using deferred, and thus obviously have a complete depth buffer once we get to the deferred lighting pass, we could potentially use explicit bounds there. We still haven’t explored that opportunity, but it’s an option. It’s unclear if computing the explicit bounds, plus an extra round of culling, is going to be outweighed by potentially faster light evaluation.</a:t>
            </a:r>
          </a:p>
          <a:p>
            <a:endParaRPr lang="en-US" smtClean="0"/>
          </a:p>
          <a:p>
            <a:r>
              <a:rPr lang="en-US" smtClean="0"/>
              <a:t>Currently we are using 64x64 screen-space tiles, and 16 depth slices. This is most likely going to change, primarily because currently the tiles are currently fairly long and thin, and this is not optimal for a culling, in particular for spotlights.</a:t>
            </a:r>
          </a:p>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6"/>
          <p:cNvSpPr>
            <a:spLocks noGrp="1" noChangeArrowheads="1"/>
          </p:cNvSpPr>
          <p:nvPr>
            <p:ph type="sldNum" sz="quarter"/>
          </p:nvPr>
        </p:nvSpPr>
        <p:spPr>
          <a:noFill/>
          <a:ln/>
        </p:spPr>
        <p:txBody>
          <a:bodyPr/>
          <a:lstStyle/>
          <a:p>
            <a:fld id="{6DC534A0-FBDE-4CB4-9DE7-24E8C3DA6FD1}" type="slidenum">
              <a:rPr lang="en-US"/>
              <a:pPr/>
              <a:t>13</a:t>
            </a:fld>
            <a:endParaRPr lang="en-US"/>
          </a:p>
        </p:txBody>
      </p:sp>
      <p:sp>
        <p:nvSpPr>
          <p:cNvPr id="63491"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63492" name="Rectangle 2"/>
          <p:cNvSpPr>
            <a:spLocks noChangeArrowheads="1"/>
          </p:cNvSpPr>
          <p:nvPr>
            <p:ph type="body" idx="1"/>
          </p:nvPr>
        </p:nvSpPr>
        <p:spPr>
          <a:xfrm>
            <a:off x="755650" y="5078413"/>
            <a:ext cx="6048375" cy="4811712"/>
          </a:xfrm>
          <a:noFill/>
          <a:ln/>
        </p:spPr>
        <p:txBody>
          <a:bodyPr wrap="none" anchor="ctr"/>
          <a:lstStyle/>
          <a:p>
            <a:r>
              <a:rPr lang="en-US" smtClean="0"/>
              <a:t>We are using exponential depth slicing, much like in the paper. There is nothing dictating that this is what we have to use, or for that matter that it is the best or most optimal depth slicing strategy; however, the advantage is that the shape of the clusters remain the same as we go deeper into the depth. On the other hand, clusters get larger in world space, which could potentially result in some distant clusters containing a much larger amount of lights. Depending on the game, it may be worth exploring other options.</a:t>
            </a:r>
          </a:p>
          <a:p>
            <a:endParaRPr lang="en-US" smtClean="0"/>
          </a:p>
          <a:p>
            <a:r>
              <a:rPr lang="en-US" smtClean="0"/>
              <a:t>Our biggest problem was that our depth ratio is massive, with near plane as close as 0.1m and far plane way out on the other side of the map, at 50,000m. This results in poor utilization of our limited depth slices, currently 16 of them. The step from one slice to the next is very large. Fortunately, in our game we don’t have any actual light sources beyond a distance of 500m. So we simply decided to keep our current distant light system for distances beyond 500m and limit the far range for clustering to that.</a:t>
            </a:r>
          </a:p>
          <a:p>
            <a:endParaRPr lang="en-US" smtClean="0"/>
          </a:p>
          <a:p>
            <a:r>
              <a:rPr lang="en-US" smtClean="0"/>
              <a:t>This improved the situation notably, but is still not ideal. We still burn half of our slices on the first 4 meters from the camera. Given how our typical scenes look like, that’s likely going to be mostly empty space in most situations. So to improve the situation, we made the first slice special and made that go from near plane to an arbitrary visually tweaked distance, currently 5m. This gave us much better utilization.</a:t>
            </a:r>
          </a:p>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6"/>
          <p:cNvSpPr>
            <a:spLocks noGrp="1" noChangeArrowheads="1"/>
          </p:cNvSpPr>
          <p:nvPr>
            <p:ph type="sldNum" sz="quarter"/>
          </p:nvPr>
        </p:nvSpPr>
        <p:spPr>
          <a:noFill/>
          <a:ln/>
        </p:spPr>
        <p:txBody>
          <a:bodyPr/>
          <a:lstStyle/>
          <a:p>
            <a:fld id="{FCEA578E-E4C4-46A8-80D7-29D9649A1F3E}" type="slidenum">
              <a:rPr lang="en-US"/>
              <a:pPr/>
              <a:t>14</a:t>
            </a:fld>
            <a:endParaRPr lang="en-US"/>
          </a:p>
        </p:txBody>
      </p:sp>
      <p:sp>
        <p:nvSpPr>
          <p:cNvPr id="64515"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64516" name="Rectangle 2"/>
          <p:cNvSpPr>
            <a:spLocks noChangeArrowheads="1"/>
          </p:cNvSpPr>
          <p:nvPr>
            <p:ph type="body" idx="1"/>
          </p:nvPr>
        </p:nvSpPr>
        <p:spPr>
          <a:xfrm>
            <a:off x="755650" y="5078413"/>
            <a:ext cx="6048375" cy="4811712"/>
          </a:xfrm>
          <a:noFill/>
          <a:ln/>
        </p:spPr>
        <p:txBody>
          <a:bodyPr wrap="none" anchor="ctr"/>
          <a:lstStyle/>
          <a:p>
            <a:r>
              <a:rPr lang="en-US" smtClean="0"/>
              <a:t>This illustrates our distant light system, which has been around since Just Cause 2. In this screenshot there are likely no actual lights enabled since we’re far from civilization on top of a mountain, except perhaps our fake ”night light” that slightly illuminates the area around the player at night to help game-play a bit in the darkness. Everything in the distance though, while representing actual artist placed lights, the actual light sources aren’t loaded at this distance. They are simply stored as a very compact list of point sprites, resident in memory at all time, and which is very cheap to render. We are at this point still using the same forward rendering solution here as in Just Cause 2, but one option now that we are using deferred is to actually compute real lighting under those sprites instead of just a putting a blob from a texture there.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6"/>
          <p:cNvSpPr>
            <a:spLocks noGrp="1" noChangeArrowheads="1"/>
          </p:cNvSpPr>
          <p:nvPr>
            <p:ph type="sldNum" sz="quarter"/>
          </p:nvPr>
        </p:nvSpPr>
        <p:spPr>
          <a:noFill/>
          <a:ln/>
        </p:spPr>
        <p:txBody>
          <a:bodyPr/>
          <a:lstStyle/>
          <a:p>
            <a:fld id="{EB82FF36-C734-4981-9FBB-886539122207}" type="slidenum">
              <a:rPr lang="en-US"/>
              <a:pPr/>
              <a:t>15</a:t>
            </a:fld>
            <a:endParaRPr lang="en-US"/>
          </a:p>
        </p:txBody>
      </p:sp>
      <p:sp>
        <p:nvSpPr>
          <p:cNvPr id="65539"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65540" name="Rectangle 2"/>
          <p:cNvSpPr>
            <a:spLocks noChangeArrowheads="1"/>
          </p:cNvSpPr>
          <p:nvPr>
            <p:ph type="body" idx="1"/>
          </p:nvPr>
        </p:nvSpPr>
        <p:spPr>
          <a:xfrm>
            <a:off x="755650" y="5078413"/>
            <a:ext cx="6048375" cy="4811712"/>
          </a:xfrm>
          <a:noFill/>
          <a:ln/>
        </p:spPr>
        <p:txBody>
          <a:bodyPr wrap="none" anchor="ctr"/>
          <a:lstStyle/>
          <a:p>
            <a:r>
              <a:rPr lang="en-US" smtClean="0"/>
              <a:t>This illustrates the benefit of the special near cluster. Less slices are wasted, and the cluster shapes aren’t quite as long and thin.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6"/>
          <p:cNvSpPr>
            <a:spLocks noGrp="1" noChangeArrowheads="1"/>
          </p:cNvSpPr>
          <p:nvPr>
            <p:ph type="sldNum" sz="quarter"/>
          </p:nvPr>
        </p:nvSpPr>
        <p:spPr>
          <a:noFill/>
          <a:ln/>
        </p:spPr>
        <p:txBody>
          <a:bodyPr/>
          <a:lstStyle/>
          <a:p>
            <a:fld id="{492963A5-33C5-4FD8-9B8F-F1E3635BAAC0}" type="slidenum">
              <a:rPr lang="en-US"/>
              <a:pPr/>
              <a:t>16</a:t>
            </a:fld>
            <a:endParaRPr lang="en-US"/>
          </a:p>
        </p:txBody>
      </p:sp>
      <p:sp>
        <p:nvSpPr>
          <p:cNvPr id="66563"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66564" name="Rectangle 2"/>
          <p:cNvSpPr>
            <a:spLocks noChangeArrowheads="1"/>
          </p:cNvSpPr>
          <p:nvPr>
            <p:ph type="body" idx="1"/>
          </p:nvPr>
        </p:nvSpPr>
        <p:spPr>
          <a:xfrm>
            <a:off x="755650" y="5078413"/>
            <a:ext cx="6048375" cy="4811712"/>
          </a:xfrm>
          <a:noFill/>
          <a:ln/>
        </p:spPr>
        <p:txBody>
          <a:bodyPr wrap="none" anchor="ctr"/>
          <a:lstStyle/>
          <a:p>
            <a:r>
              <a:rPr lang="en-US" smtClean="0"/>
              <a:t>Given a screen position and a depth value (whether from a depth buffer or the rasterized depth in a forward pass) we start by looking up the cluster from a 3D texture. Each texel represents a cluster and its light list. The red channel gives us an offset to where the light list starts, whereas the green channel contains the light counts. The light lists are then stored in a tightly packed lists of indexes to the lights. The actual light source data is stored as arrays in a constant buffer.</a:t>
            </a:r>
          </a:p>
          <a:p>
            <a:endParaRPr lang="en-US" smtClean="0"/>
          </a:p>
          <a:p>
            <a:r>
              <a:rPr lang="en-US" smtClean="0"/>
              <a:t>All in all the data structure is very compact. In a typical artists lit scene it may be around 20kb of data to upload to the GPU every frame.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6"/>
          <p:cNvSpPr>
            <a:spLocks noGrp="1" noChangeArrowheads="1"/>
          </p:cNvSpPr>
          <p:nvPr>
            <p:ph type="sldNum" sz="quarter"/>
          </p:nvPr>
        </p:nvSpPr>
        <p:spPr>
          <a:noFill/>
          <a:ln/>
        </p:spPr>
        <p:txBody>
          <a:bodyPr/>
          <a:lstStyle/>
          <a:p>
            <a:fld id="{A26587CC-2942-46D5-A9BD-8CA5FF9D9D72}" type="slidenum">
              <a:rPr lang="en-US"/>
              <a:pPr/>
              <a:t>17</a:t>
            </a:fld>
            <a:endParaRPr lang="en-US"/>
          </a:p>
        </p:txBody>
      </p:sp>
      <p:sp>
        <p:nvSpPr>
          <p:cNvPr id="67587"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67588" name="Rectangle 2"/>
          <p:cNvSpPr>
            <a:spLocks noChangeArrowheads="1"/>
          </p:cNvSpPr>
          <p:nvPr>
            <p:ph type="body" idx="1"/>
          </p:nvPr>
        </p:nvSpPr>
        <p:spPr>
          <a:xfrm>
            <a:off x="755650" y="5078413"/>
            <a:ext cx="6048375" cy="4811712"/>
          </a:xfrm>
          <a:noFill/>
          <a:ln/>
        </p:spPr>
        <p:txBody>
          <a:bodyPr wrap="none" anchor="ctr"/>
          <a:lstStyle/>
          <a:p>
            <a:r>
              <a:rPr lang="en-US" smtClean="0"/>
              <a:t>This shows the shader code for rendering with this data structure. The input is just the screen-space position and depth. This shows a deferred pass where depth comes from a texture, but in a forward pass the second line of code would simple use In.Position.z instead. Everything else would be identical, which shows how easily this technique adapts to either deferred or forward.</a:t>
            </a:r>
          </a:p>
          <a:p>
            <a:endParaRPr lang="en-US" smtClean="0"/>
          </a:p>
          <a:p>
            <a:r>
              <a:rPr lang="en-US" smtClean="0"/>
              <a:t>The ZParam.xy here contains the same parameters that you would use to compute a linear depth from a Z-buffer value, except I eliminated the division since that just becomes a negative under the logarithm, i.e. log2(1/(z*a+b)) = log2(z*(-a)+(-b)).</a:t>
            </a:r>
          </a:p>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6"/>
          <p:cNvSpPr>
            <a:spLocks noGrp="1" noChangeArrowheads="1"/>
          </p:cNvSpPr>
          <p:nvPr>
            <p:ph type="sldNum" sz="quarter"/>
          </p:nvPr>
        </p:nvSpPr>
        <p:spPr>
          <a:noFill/>
          <a:ln/>
        </p:spPr>
        <p:txBody>
          <a:bodyPr/>
          <a:lstStyle/>
          <a:p>
            <a:fld id="{6AA471C9-5BC3-4D88-B4C8-9FF0A79E7801}" type="slidenum">
              <a:rPr lang="en-US"/>
              <a:pPr/>
              <a:t>18</a:t>
            </a:fld>
            <a:endParaRPr lang="en-US"/>
          </a:p>
        </p:txBody>
      </p:sp>
      <p:sp>
        <p:nvSpPr>
          <p:cNvPr id="68611"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68612" name="Rectangle 2"/>
          <p:cNvSpPr>
            <a:spLocks noChangeArrowheads="1"/>
          </p:cNvSpPr>
          <p:nvPr>
            <p:ph type="body" idx="1"/>
          </p:nvPr>
        </p:nvSpPr>
        <p:spPr>
          <a:xfrm>
            <a:off x="755650" y="5078413"/>
            <a:ext cx="6048375" cy="4811712"/>
          </a:xfrm>
          <a:noFill/>
          <a:ln/>
        </p:spPr>
        <p:txBody>
          <a:bodyPr wrap="none" anchor="ctr"/>
          <a:lstStyle/>
          <a:p>
            <a:r>
              <a:rPr lang="en-US" smtClean="0"/>
              <a:t>The light list could theoretically become huge. Say you have a total of 30*17*16 clusters at 1080p, and allow up to 256 lights per cluster, that would need 4MB, which with double-buffering (because it’s updated from the CPU) means you’ll need 8MB. Perhaps not a problem on next-gen, but hardly ideal, and who knows how many times these numbers will be bumped before you ship.</a:t>
            </a:r>
          </a:p>
          <a:p>
            <a:endParaRPr lang="en-US" smtClean="0"/>
          </a:p>
          <a:p>
            <a:r>
              <a:rPr lang="en-US" smtClean="0"/>
              <a:t>Normally, not every light affects every cluster in a scene. In fact, it’s extremely rare that you get even remotely close to that. So we constructed a somewhat plausible worst-case scenario with loads of large lights jammed in front of the player and recorded the max utilization ever encountered. Then multiplied up that for some extra margin. Even after that, the resulting buffer size we needed to allocate was far smaller. Naturally though, if you go down this path, it’s clearly important to add runtime assertions and warnings to make sure you don’t ever go above what you actually have allocated. Done correctly, at worst you would have artifacts for that extreme frame where a thousand nukes blew up in the player’s face.</a:t>
            </a:r>
          </a:p>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6"/>
          <p:cNvSpPr>
            <a:spLocks noGrp="1" noChangeArrowheads="1"/>
          </p:cNvSpPr>
          <p:nvPr>
            <p:ph type="sldNum" sz="quarter"/>
          </p:nvPr>
        </p:nvSpPr>
        <p:spPr>
          <a:noFill/>
          <a:ln/>
        </p:spPr>
        <p:txBody>
          <a:bodyPr/>
          <a:lstStyle/>
          <a:p>
            <a:fld id="{C6231272-41C9-4D8F-8950-BA2084DBBF10}" type="slidenum">
              <a:rPr lang="en-US"/>
              <a:pPr/>
              <a:t>19</a:t>
            </a:fld>
            <a:endParaRPr lang="en-US"/>
          </a:p>
        </p:txBody>
      </p:sp>
      <p:sp>
        <p:nvSpPr>
          <p:cNvPr id="69635"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69636" name="Rectangle 2"/>
          <p:cNvSpPr>
            <a:spLocks noChangeArrowheads="1"/>
          </p:cNvSpPr>
          <p:nvPr>
            <p:ph type="body" idx="1"/>
          </p:nvPr>
        </p:nvSpPr>
        <p:spPr>
          <a:xfrm>
            <a:off x="755650" y="5078413"/>
            <a:ext cx="6048375" cy="4811712"/>
          </a:xfrm>
          <a:noFill/>
          <a:ln/>
        </p:spPr>
        <p:txBody>
          <a:bodyPr wrap="none" anchor="ctr"/>
          <a:lstStyle/>
          <a:p>
            <a:r>
              <a:rPr lang="en-US" smtClean="0"/>
              <a:t>Let’s discuss the problem of depth discontinuities and illustrate how clustered shading solves it. Here’s a sample frustum with some depth values, including a few discontinuities.</a:t>
            </a:r>
          </a:p>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6"/>
          <p:cNvSpPr>
            <a:spLocks noGrp="1" noChangeArrowheads="1"/>
          </p:cNvSpPr>
          <p:nvPr>
            <p:ph type="sldNum" sz="quarter"/>
          </p:nvPr>
        </p:nvSpPr>
        <p:spPr>
          <a:noFill/>
          <a:ln/>
        </p:spPr>
        <p:txBody>
          <a:bodyPr/>
          <a:lstStyle/>
          <a:p>
            <a:fld id="{6BEA509B-45A5-484E-A5F0-96123BB2634E}" type="slidenum">
              <a:rPr lang="en-US"/>
              <a:pPr/>
              <a:t>2</a:t>
            </a:fld>
            <a:endParaRPr lang="en-US"/>
          </a:p>
        </p:txBody>
      </p:sp>
      <p:sp>
        <p:nvSpPr>
          <p:cNvPr id="52227"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52228" name="Rectangle 2"/>
          <p:cNvSpPr>
            <a:spLocks noChangeArrowheads="1"/>
          </p:cNvSpPr>
          <p:nvPr>
            <p:ph type="body" idx="1"/>
          </p:nvPr>
        </p:nvSpPr>
        <p:spPr>
          <a:xfrm>
            <a:off x="755650" y="5078413"/>
            <a:ext cx="6048375" cy="4811712"/>
          </a:xfrm>
          <a:noFill/>
          <a:ln/>
        </p:spPr>
        <p:txBody>
          <a:bodyPr wrap="none" anchor="ct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6"/>
          <p:cNvSpPr>
            <a:spLocks noGrp="1" noChangeArrowheads="1"/>
          </p:cNvSpPr>
          <p:nvPr>
            <p:ph type="sldNum" sz="quarter"/>
          </p:nvPr>
        </p:nvSpPr>
        <p:spPr>
          <a:noFill/>
          <a:ln/>
        </p:spPr>
        <p:txBody>
          <a:bodyPr/>
          <a:lstStyle/>
          <a:p>
            <a:fld id="{35E231D4-2478-4DDB-8B64-3CC258655E61}" type="slidenum">
              <a:rPr lang="en-US"/>
              <a:pPr/>
              <a:t>20</a:t>
            </a:fld>
            <a:endParaRPr lang="en-US"/>
          </a:p>
        </p:txBody>
      </p:sp>
      <p:sp>
        <p:nvSpPr>
          <p:cNvPr id="70659"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70660" name="Rectangle 2"/>
          <p:cNvSpPr>
            <a:spLocks noChangeArrowheads="1"/>
          </p:cNvSpPr>
          <p:nvPr>
            <p:ph type="body" idx="1"/>
          </p:nvPr>
        </p:nvSpPr>
        <p:spPr>
          <a:xfrm>
            <a:off x="755650" y="5078413"/>
            <a:ext cx="6048375" cy="4811712"/>
          </a:xfrm>
          <a:noFill/>
          <a:ln/>
        </p:spPr>
        <p:txBody>
          <a:bodyPr wrap="none" anchor="ctr"/>
          <a:lstStyle/>
          <a:p>
            <a:r>
              <a:rPr lang="en-US" smtClean="0"/>
              <a:t>Here we added the tiles.</a:t>
            </a:r>
          </a:p>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6"/>
          <p:cNvSpPr>
            <a:spLocks noGrp="1" noChangeArrowheads="1"/>
          </p:cNvSpPr>
          <p:nvPr>
            <p:ph type="sldNum" sz="quarter"/>
          </p:nvPr>
        </p:nvSpPr>
        <p:spPr>
          <a:noFill/>
          <a:ln/>
        </p:spPr>
        <p:txBody>
          <a:bodyPr/>
          <a:lstStyle/>
          <a:p>
            <a:fld id="{DADD1194-2636-4180-AE5A-960E4E82DCC7}" type="slidenum">
              <a:rPr lang="en-US"/>
              <a:pPr/>
              <a:t>21</a:t>
            </a:fld>
            <a:endParaRPr lang="en-US"/>
          </a:p>
        </p:txBody>
      </p:sp>
      <p:sp>
        <p:nvSpPr>
          <p:cNvPr id="71683"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71684" name="Rectangle 2"/>
          <p:cNvSpPr>
            <a:spLocks noChangeArrowheads="1"/>
          </p:cNvSpPr>
          <p:nvPr>
            <p:ph type="body" idx="1"/>
          </p:nvPr>
        </p:nvSpPr>
        <p:spPr>
          <a:xfrm>
            <a:off x="755650" y="5078413"/>
            <a:ext cx="6048375" cy="4811712"/>
          </a:xfrm>
          <a:noFill/>
          <a:ln/>
        </p:spPr>
        <p:txBody>
          <a:bodyPr wrap="none" anchor="ctr"/>
          <a:lstStyle/>
          <a:p>
            <a:r>
              <a:rPr lang="en-US" smtClean="0"/>
              <a:t>And this is the depth ranges you would get for a plain tiled shading algorithm. Clearly some ranges are fairly large.</a:t>
            </a:r>
          </a:p>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6"/>
          <p:cNvSpPr>
            <a:spLocks noGrp="1" noChangeArrowheads="1"/>
          </p:cNvSpPr>
          <p:nvPr>
            <p:ph type="sldNum" sz="quarter"/>
          </p:nvPr>
        </p:nvSpPr>
        <p:spPr>
          <a:noFill/>
          <a:ln/>
        </p:spPr>
        <p:txBody>
          <a:bodyPr/>
          <a:lstStyle/>
          <a:p>
            <a:fld id="{DFB49ACA-5491-47AA-9AEB-B72F0C4A71A0}" type="slidenum">
              <a:rPr lang="en-US"/>
              <a:pPr/>
              <a:t>22</a:t>
            </a:fld>
            <a:endParaRPr lang="en-US"/>
          </a:p>
        </p:txBody>
      </p:sp>
      <p:sp>
        <p:nvSpPr>
          <p:cNvPr id="72707"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72708" name="Rectangle 2"/>
          <p:cNvSpPr>
            <a:spLocks noChangeArrowheads="1"/>
          </p:cNvSpPr>
          <p:nvPr>
            <p:ph type="body" idx="1"/>
          </p:nvPr>
        </p:nvSpPr>
        <p:spPr>
          <a:xfrm>
            <a:off x="755650" y="5078413"/>
            <a:ext cx="6048375" cy="4811712"/>
          </a:xfrm>
          <a:noFill/>
          <a:ln/>
        </p:spPr>
        <p:txBody>
          <a:bodyPr wrap="none" anchor="ctr"/>
          <a:lstStyle/>
          <a:p>
            <a:r>
              <a:rPr lang="en-US" smtClean="0"/>
              <a:t>With 2.5D culling the situation is notably improved. Now lights in the discontinuity area is not included. However, we do pay the full cost lights at both ends for both sides of the discontinuity. Also note that one very long depth range remains. This is because it’s not discontinuous, it’s a continuous slope. This situation would happen if you look down a hallway, or the ground plane, or moderate large surface at a grazing angle.</a:t>
            </a:r>
          </a:p>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6"/>
          <p:cNvSpPr>
            <a:spLocks noGrp="1" noChangeArrowheads="1"/>
          </p:cNvSpPr>
          <p:nvPr>
            <p:ph type="sldNum" sz="quarter"/>
          </p:nvPr>
        </p:nvSpPr>
        <p:spPr>
          <a:noFill/>
          <a:ln/>
        </p:spPr>
        <p:txBody>
          <a:bodyPr/>
          <a:lstStyle/>
          <a:p>
            <a:fld id="{01EDA2B7-43FE-49E8-8FD2-291EC93CAC18}" type="slidenum">
              <a:rPr lang="en-US"/>
              <a:pPr/>
              <a:t>23</a:t>
            </a:fld>
            <a:endParaRPr lang="en-US"/>
          </a:p>
        </p:txBody>
      </p:sp>
      <p:sp>
        <p:nvSpPr>
          <p:cNvPr id="73731"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73732" name="Rectangle 2"/>
          <p:cNvSpPr>
            <a:spLocks noChangeArrowheads="1"/>
          </p:cNvSpPr>
          <p:nvPr>
            <p:ph type="body" idx="1"/>
          </p:nvPr>
        </p:nvSpPr>
        <p:spPr>
          <a:xfrm>
            <a:off x="755650" y="5078413"/>
            <a:ext cx="6048375" cy="4811712"/>
          </a:xfrm>
          <a:noFill/>
          <a:ln/>
        </p:spPr>
        <p:txBody>
          <a:bodyPr wrap="none" anchor="ctr"/>
          <a:lstStyle/>
          <a:p>
            <a:r>
              <a:rPr lang="en-US" smtClean="0"/>
              <a:t>Now let’s look at a clustered frustum.</a:t>
            </a:r>
          </a:p>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6"/>
          <p:cNvSpPr>
            <a:spLocks noGrp="1" noChangeArrowheads="1"/>
          </p:cNvSpPr>
          <p:nvPr>
            <p:ph type="sldNum" sz="quarter"/>
          </p:nvPr>
        </p:nvSpPr>
        <p:spPr>
          <a:noFill/>
          <a:ln/>
        </p:spPr>
        <p:txBody>
          <a:bodyPr/>
          <a:lstStyle/>
          <a:p>
            <a:fld id="{8A177771-2A14-414B-B915-8FCCA91C3B72}" type="slidenum">
              <a:rPr lang="en-US"/>
              <a:pPr/>
              <a:t>24</a:t>
            </a:fld>
            <a:endParaRPr lang="en-US"/>
          </a:p>
        </p:txBody>
      </p:sp>
      <p:sp>
        <p:nvSpPr>
          <p:cNvPr id="74755"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74756" name="Rectangle 2"/>
          <p:cNvSpPr>
            <a:spLocks noChangeArrowheads="1"/>
          </p:cNvSpPr>
          <p:nvPr>
            <p:ph type="body" idx="1"/>
          </p:nvPr>
        </p:nvSpPr>
        <p:spPr>
          <a:xfrm>
            <a:off x="755650" y="5078413"/>
            <a:ext cx="6048375" cy="4811712"/>
          </a:xfrm>
          <a:noFill/>
          <a:ln/>
        </p:spPr>
        <p:txBody>
          <a:bodyPr wrap="none" anchor="ctr"/>
          <a:lstStyle/>
          <a:p>
            <a:r>
              <a:rPr lang="en-US" smtClean="0"/>
              <a:t>These are the depth ranges that we will need to consider. Note that we are paying for exactly one cluster’s depth at any given point.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6"/>
          <p:cNvSpPr>
            <a:spLocks noGrp="1" noChangeArrowheads="1"/>
          </p:cNvSpPr>
          <p:nvPr>
            <p:ph type="sldNum" sz="quarter"/>
          </p:nvPr>
        </p:nvSpPr>
        <p:spPr>
          <a:noFill/>
          <a:ln/>
        </p:spPr>
        <p:txBody>
          <a:bodyPr/>
          <a:lstStyle/>
          <a:p>
            <a:fld id="{72AA45A5-0760-460A-9736-D7FB6A198B23}" type="slidenum">
              <a:rPr lang="en-US"/>
              <a:pPr/>
              <a:t>25</a:t>
            </a:fld>
            <a:endParaRPr lang="en-US"/>
          </a:p>
        </p:txBody>
      </p:sp>
      <p:sp>
        <p:nvSpPr>
          <p:cNvPr id="75779"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75780" name="Rectangle 2"/>
          <p:cNvSpPr>
            <a:spLocks noChangeArrowheads="1"/>
          </p:cNvSpPr>
          <p:nvPr>
            <p:ph type="body" idx="1"/>
          </p:nvPr>
        </p:nvSpPr>
        <p:spPr>
          <a:xfrm>
            <a:off x="755650" y="5078413"/>
            <a:ext cx="6048375" cy="4811712"/>
          </a:xfrm>
          <a:noFill/>
          <a:ln/>
        </p:spPr>
        <p:txBody>
          <a:bodyPr wrap="none" anchor="ctr"/>
          <a:lstStyle/>
          <a:p>
            <a:r>
              <a:rPr lang="en-US" smtClean="0"/>
              <a:t>If we go to explicit cluster bounds, the situation is even further improved, although in practice there may not be a huge difference between a fairly small range and an even smaller range, depending on the typical size of light sources.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6"/>
          <p:cNvSpPr>
            <a:spLocks noGrp="1" noChangeArrowheads="1"/>
          </p:cNvSpPr>
          <p:nvPr>
            <p:ph type="sldNum" sz="quarter"/>
          </p:nvPr>
        </p:nvSpPr>
        <p:spPr>
          <a:noFill/>
          <a:ln/>
        </p:spPr>
        <p:txBody>
          <a:bodyPr/>
          <a:lstStyle/>
          <a:p>
            <a:fld id="{BBE0A61F-DFEB-482F-AAA3-453764D8E1EC}" type="slidenum">
              <a:rPr lang="en-US"/>
              <a:pPr/>
              <a:t>26</a:t>
            </a:fld>
            <a:endParaRPr lang="en-US"/>
          </a:p>
        </p:txBody>
      </p:sp>
      <p:sp>
        <p:nvSpPr>
          <p:cNvPr id="76803"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76804" name="Rectangle 2"/>
          <p:cNvSpPr>
            <a:spLocks noChangeArrowheads="1"/>
          </p:cNvSpPr>
          <p:nvPr>
            <p:ph type="body" idx="1"/>
          </p:nvPr>
        </p:nvSpPr>
        <p:spPr>
          <a:xfrm>
            <a:off x="755650" y="5078413"/>
            <a:ext cx="6048375" cy="4811712"/>
          </a:xfrm>
          <a:noFill/>
          <a:ln/>
        </p:spPr>
        <p:txBody>
          <a:bodyPr wrap="none" anchor="ctr"/>
          <a:lstStyle/>
          <a:p>
            <a:r>
              <a:rPr lang="en-US" smtClean="0"/>
              <a:t>Here we see the improvement from implicit bounds to explicit.</a:t>
            </a:r>
          </a:p>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6"/>
          <p:cNvSpPr>
            <a:spLocks noGrp="1" noChangeArrowheads="1"/>
          </p:cNvSpPr>
          <p:nvPr>
            <p:ph type="sldNum" sz="quarter"/>
          </p:nvPr>
        </p:nvSpPr>
        <p:spPr>
          <a:noFill/>
          <a:ln/>
        </p:spPr>
        <p:txBody>
          <a:bodyPr/>
          <a:lstStyle/>
          <a:p>
            <a:fld id="{7030E75C-80BE-42A8-B597-D203A55770C4}" type="slidenum">
              <a:rPr lang="en-US"/>
              <a:pPr/>
              <a:t>27</a:t>
            </a:fld>
            <a:endParaRPr lang="en-US"/>
          </a:p>
        </p:txBody>
      </p:sp>
      <p:sp>
        <p:nvSpPr>
          <p:cNvPr id="77827"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77828" name="Rectangle 2"/>
          <p:cNvSpPr>
            <a:spLocks noChangeArrowheads="1"/>
          </p:cNvSpPr>
          <p:nvPr>
            <p:ph type="body" idx="1"/>
          </p:nvPr>
        </p:nvSpPr>
        <p:spPr>
          <a:xfrm>
            <a:off x="755650" y="5078413"/>
            <a:ext cx="6048375" cy="4811712"/>
          </a:xfrm>
          <a:noFill/>
          <a:ln/>
        </p:spPr>
        <p:txBody>
          <a:bodyPr wrap="none" anchor="ctr"/>
          <a:lstStyle/>
          <a:p>
            <a:r>
              <a:rPr lang="en-US" smtClean="0"/>
              <a:t>And here all techniques are compared. As you can see, explicit clustered is always the tightest. However, there are definitively areas where tiled is tighter than implicit cluster bounds. So in scenes with little depth complexity tiled could very well be faster. However, implicit clustered bounds does not have any areas that are extremely bad, regardless of depth complexity, and would thus perform more consistently. Most importantly, it’s worst case performance is much better than tiled.</a:t>
            </a:r>
          </a:p>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6"/>
          <p:cNvSpPr>
            <a:spLocks noGrp="1" noChangeArrowheads="1"/>
          </p:cNvSpPr>
          <p:nvPr>
            <p:ph type="sldNum" sz="quarter"/>
          </p:nvPr>
        </p:nvSpPr>
        <p:spPr>
          <a:noFill/>
          <a:ln/>
        </p:spPr>
        <p:txBody>
          <a:bodyPr/>
          <a:lstStyle/>
          <a:p>
            <a:fld id="{87BDC59D-D820-4765-8CC4-0B0E6F11EEA7}" type="slidenum">
              <a:rPr lang="en-US"/>
              <a:pPr/>
              <a:t>28</a:t>
            </a:fld>
            <a:endParaRPr lang="en-US"/>
          </a:p>
        </p:txBody>
      </p:sp>
      <p:sp>
        <p:nvSpPr>
          <p:cNvPr id="78851"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78852" name="Rectangle 2"/>
          <p:cNvSpPr>
            <a:spLocks noChangeArrowheads="1"/>
          </p:cNvSpPr>
          <p:nvPr>
            <p:ph type="body" idx="1"/>
          </p:nvPr>
        </p:nvSpPr>
        <p:spPr>
          <a:xfrm>
            <a:off x="755650" y="5078413"/>
            <a:ext cx="6048375" cy="4811712"/>
          </a:xfrm>
          <a:noFill/>
          <a:ln/>
        </p:spPr>
        <p:txBody>
          <a:bodyPr wrap="none" anchor="ctr"/>
          <a:lstStyle/>
          <a:p>
            <a:r>
              <a:rPr lang="en-US" smtClean="0"/>
              <a:t>Here we can see the impact of adding 2.5D culling to a tiled technique. While it helps in the discontinuity case (although does not reach clustered’s performance), it doesn’t help much or at all in a depth slope situation.</a:t>
            </a:r>
          </a:p>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6"/>
          <p:cNvSpPr>
            <a:spLocks noGrp="1" noChangeArrowheads="1"/>
          </p:cNvSpPr>
          <p:nvPr>
            <p:ph type="sldNum" sz="quarter"/>
          </p:nvPr>
        </p:nvSpPr>
        <p:spPr>
          <a:noFill/>
          <a:ln/>
        </p:spPr>
        <p:txBody>
          <a:bodyPr/>
          <a:lstStyle/>
          <a:p>
            <a:fld id="{1DB27AB8-B9E1-4AF6-B75D-5B2268712EB0}" type="slidenum">
              <a:rPr lang="en-US"/>
              <a:pPr/>
              <a:t>29</a:t>
            </a:fld>
            <a:endParaRPr lang="en-US"/>
          </a:p>
        </p:txBody>
      </p:sp>
      <p:sp>
        <p:nvSpPr>
          <p:cNvPr id="79875"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79876" name="Rectangle 2"/>
          <p:cNvSpPr>
            <a:spLocks noChangeArrowheads="1"/>
          </p:cNvSpPr>
          <p:nvPr>
            <p:ph type="body" idx="1"/>
          </p:nvPr>
        </p:nvSpPr>
        <p:spPr>
          <a:xfrm>
            <a:off x="755650" y="5078413"/>
            <a:ext cx="6048375" cy="4811712"/>
          </a:xfrm>
          <a:noFill/>
          <a:ln/>
        </p:spPr>
        <p:txBody>
          <a:bodyPr wrap="none" anchor="ctr"/>
          <a:lstStyle/>
          <a:p>
            <a:r>
              <a:rPr lang="en-US" smtClean="0"/>
              <a:t>So the difference between tiled and clustered is that we pick a light list on a per-pixel basis instead of per-tile. So if we visualize what light lists were chosen, we can see that there are a bunch of different paths taken beyond just the tile boundaries. A number of depth discontinuities from the foliage in front of the player gets clearly visible. This may seem like a big problem, but here we are only talking about fetching different data. This is not a problem for a GPU, it’s something they do all the time for regular texture fetches, and this is even much lower frequency than that.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6"/>
          <p:cNvSpPr>
            <a:spLocks noGrp="1" noChangeArrowheads="1"/>
          </p:cNvSpPr>
          <p:nvPr>
            <p:ph type="sldNum" sz="quarter"/>
          </p:nvPr>
        </p:nvSpPr>
        <p:spPr>
          <a:noFill/>
          <a:ln/>
        </p:spPr>
        <p:txBody>
          <a:bodyPr/>
          <a:lstStyle/>
          <a:p>
            <a:fld id="{4370E815-9134-4755-885B-EEC95CE1385B}" type="slidenum">
              <a:rPr lang="en-US"/>
              <a:pPr/>
              <a:t>3</a:t>
            </a:fld>
            <a:endParaRPr lang="en-US"/>
          </a:p>
        </p:txBody>
      </p:sp>
      <p:sp>
        <p:nvSpPr>
          <p:cNvPr id="53251"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53252" name="Rectangle 2"/>
          <p:cNvSpPr>
            <a:spLocks noChangeArrowheads="1"/>
          </p:cNvSpPr>
          <p:nvPr>
            <p:ph type="body" idx="1"/>
          </p:nvPr>
        </p:nvSpPr>
        <p:spPr>
          <a:xfrm>
            <a:off x="755650" y="5078413"/>
            <a:ext cx="6048375" cy="4811712"/>
          </a:xfrm>
          <a:noFill/>
          <a:ln/>
        </p:spPr>
        <p:txBody>
          <a:bodyPr wrap="none" anchor="ctr"/>
          <a:lstStyle/>
          <a:p>
            <a:r>
              <a:rPr lang="en-US" smtClean="0"/>
              <a:t>Just Cause 1 had 3 global pointlights. This meant that if, for instance, three streetlights were enabled and you fired your gun, one of the lights would shut off for the duration of the gun flash. Clearly, this solution was hardly ideal.</a:t>
            </a:r>
          </a:p>
          <a:p>
            <a:endParaRPr lang="en-US" smtClean="0"/>
          </a:p>
          <a:p>
            <a:r>
              <a:rPr lang="en-US" smtClean="0"/>
              <a:t>For Just Cause 2 we switched to a world-space 2D tiled solution where light indexes were stored in texels. The technique has been described in detail in the article ”Making it Large, Beautiful, Fast, and Consistent: Lessons Learned Developing Just Cause 2” in GPU Pro. This technique was actually in some ways similar to clustered shading, although much more limited and designed around DX9 level hardware. It worked reasonably well on platforms with decent dynamic branching, such as PC and Xenon, whereas the PS3 struggled. Ultimately this caused us to implement numerous workarounds to get PS3 running well, so that in the end this technique mostly ended up being a fallback option if the light count was too high for a specialized shader to work. The amount of specialized shaders also became quite a bit of a maintenance problems, and figuring out the light count a performance issue on the CPU side.</a:t>
            </a:r>
          </a:p>
          <a:p>
            <a:endParaRPr lang="sv-SE"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6"/>
          <p:cNvSpPr>
            <a:spLocks noGrp="1" noChangeArrowheads="1"/>
          </p:cNvSpPr>
          <p:nvPr>
            <p:ph type="sldNum" sz="quarter"/>
          </p:nvPr>
        </p:nvSpPr>
        <p:spPr>
          <a:noFill/>
          <a:ln/>
        </p:spPr>
        <p:txBody>
          <a:bodyPr/>
          <a:lstStyle/>
          <a:p>
            <a:fld id="{F41CB3BF-5608-455D-9FA0-9F6F0097D412}" type="slidenum">
              <a:rPr lang="en-US"/>
              <a:pPr/>
              <a:t>30</a:t>
            </a:fld>
            <a:endParaRPr lang="en-US"/>
          </a:p>
        </p:txBody>
      </p:sp>
      <p:sp>
        <p:nvSpPr>
          <p:cNvPr id="80899"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80900" name="Rectangle 2"/>
          <p:cNvSpPr>
            <a:spLocks noChangeArrowheads="1"/>
          </p:cNvSpPr>
          <p:nvPr>
            <p:ph type="body" idx="1"/>
          </p:nvPr>
        </p:nvSpPr>
        <p:spPr>
          <a:xfrm>
            <a:off x="755650" y="5078413"/>
            <a:ext cx="6048375" cy="4811712"/>
          </a:xfrm>
          <a:noFill/>
          <a:ln/>
        </p:spPr>
        <p:txBody>
          <a:bodyPr wrap="none" anchor="ctr"/>
          <a:lstStyle/>
          <a:p>
            <a:r>
              <a:rPr lang="en-US" smtClean="0"/>
              <a:t>The thing you might worry about though is divergent branches. However, despite fetching different light lists from pixel to pixel, the situation is not nearly as bad as you might expect from the previous picture. Chances are that the light lists look fairly similar. If you have one light lists with 5 lights and another with 5 lights (that are not necessarily the same as the other ones), branching will still be 100% coherent. You may pay a small overhead from the ideal when the lists have different light count, but that is typically going to be a relatively small overhead. In the worst-case scenario (no coherency at all), the amount of shading essentially boils down to what tiled shading has to shade.</a:t>
            </a:r>
          </a:p>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6"/>
          <p:cNvSpPr>
            <a:spLocks noGrp="1" noChangeArrowheads="1"/>
          </p:cNvSpPr>
          <p:nvPr>
            <p:ph type="sldNum" sz="quarter"/>
          </p:nvPr>
        </p:nvSpPr>
        <p:spPr>
          <a:noFill/>
          <a:ln/>
        </p:spPr>
        <p:txBody>
          <a:bodyPr/>
          <a:lstStyle/>
          <a:p>
            <a:fld id="{9663A149-CA0F-4333-932C-9AB8673FCEC6}" type="slidenum">
              <a:rPr lang="en-US"/>
              <a:pPr/>
              <a:t>31</a:t>
            </a:fld>
            <a:endParaRPr lang="en-US"/>
          </a:p>
        </p:txBody>
      </p:sp>
      <p:sp>
        <p:nvSpPr>
          <p:cNvPr id="81923"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81924" name="Rectangle 2"/>
          <p:cNvSpPr>
            <a:spLocks noChangeArrowheads="1"/>
          </p:cNvSpPr>
          <p:nvPr>
            <p:ph type="body" idx="1"/>
          </p:nvPr>
        </p:nvSpPr>
        <p:spPr>
          <a:xfrm>
            <a:off x="755650" y="5078413"/>
            <a:ext cx="6048375" cy="4811712"/>
          </a:xfrm>
          <a:noFill/>
          <a:ln/>
        </p:spPr>
        <p:txBody>
          <a:bodyPr wrap="none" anchor="ctr"/>
          <a:lstStyle/>
          <a:p>
            <a:r>
              <a:rPr lang="en-US" smtClean="0"/>
              <a:t>Our light sources are typically artist placed, scaled for human environments in an outdoor world, so generally speaking from meters to tens of meters. So a light source generally intersects many clusters. The typical sphere-frustum tests that you can find online are not suitable for this sort of culling. They are made for view-frustum culling and based on the assumption that the frustum typically is much larger than the sphere, which is the opposite of what we have here. Typically they simply test sphere vs plane for each six planes of the frustum. This is conservative, but lets through spheres that aren’t completely behind any of the planes, such as in the frustum corners. The result you get is that green rectangle, or essentially a ”cube” of clusters around the light. But that’s also the first thing we compute. We simply compute the screen-space and depth extents of the light analytically first, so this test doesn’t actually help anything at all after that.</a:t>
            </a:r>
          </a:p>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6"/>
          <p:cNvSpPr>
            <a:spLocks noGrp="1" noChangeArrowheads="1"/>
          </p:cNvSpPr>
          <p:nvPr>
            <p:ph type="sldNum" sz="quarter"/>
          </p:nvPr>
        </p:nvSpPr>
        <p:spPr>
          <a:noFill/>
          <a:ln/>
        </p:spPr>
        <p:txBody>
          <a:bodyPr/>
          <a:lstStyle/>
          <a:p>
            <a:fld id="{AE733986-5F2F-4CAC-B353-AEBA64051929}" type="slidenum">
              <a:rPr lang="en-US"/>
              <a:pPr/>
              <a:t>32</a:t>
            </a:fld>
            <a:endParaRPr lang="en-US"/>
          </a:p>
        </p:txBody>
      </p:sp>
      <p:sp>
        <p:nvSpPr>
          <p:cNvPr id="82947"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82948" name="Rectangle 2"/>
          <p:cNvSpPr>
            <a:spLocks noChangeArrowheads="1"/>
          </p:cNvSpPr>
          <p:nvPr>
            <p:ph type="body" idx="1"/>
          </p:nvPr>
        </p:nvSpPr>
        <p:spPr>
          <a:xfrm>
            <a:off x="755650" y="5078413"/>
            <a:ext cx="6048375" cy="4811712"/>
          </a:xfrm>
          <a:noFill/>
          <a:ln/>
        </p:spPr>
        <p:txBody>
          <a:bodyPr wrap="none" anchor="ctr"/>
          <a:lstStyle/>
          <a:p>
            <a:r>
              <a:rPr lang="en-US" smtClean="0"/>
              <a:t>Most frustum culling code is written with the scenario on the left in mind. We need to handle the scenario on the right.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6"/>
          <p:cNvSpPr>
            <a:spLocks noGrp="1" noChangeArrowheads="1"/>
          </p:cNvSpPr>
          <p:nvPr>
            <p:ph type="sldNum" sz="quarter"/>
          </p:nvPr>
        </p:nvSpPr>
        <p:spPr>
          <a:noFill/>
          <a:ln/>
        </p:spPr>
        <p:txBody>
          <a:bodyPr/>
          <a:lstStyle/>
          <a:p>
            <a:fld id="{2D5171D2-31D3-45E2-8764-C31803733722}" type="slidenum">
              <a:rPr lang="en-US"/>
              <a:pPr/>
              <a:t>33</a:t>
            </a:fld>
            <a:endParaRPr lang="en-US"/>
          </a:p>
        </p:txBody>
      </p:sp>
      <p:sp>
        <p:nvSpPr>
          <p:cNvPr id="83971"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83972" name="Rectangle 2"/>
          <p:cNvSpPr>
            <a:spLocks noChangeArrowheads="1"/>
          </p:cNvSpPr>
          <p:nvPr>
            <p:ph type="body" idx="1"/>
          </p:nvPr>
        </p:nvSpPr>
        <p:spPr>
          <a:xfrm>
            <a:off x="755650" y="5078413"/>
            <a:ext cx="6048375" cy="4811712"/>
          </a:xfrm>
          <a:noFill/>
          <a:ln/>
        </p:spPr>
        <p:txBody>
          <a:bodyPr wrap="none" anchor="ctr"/>
          <a:lstStyle/>
          <a:p>
            <a:r>
              <a:rPr lang="en-US" smtClean="0"/>
              <a:t>One way to go about frustum culling is testing all planes, all edges and all vertices. This would work, but be too costly to outweigh the gains from fewer false positives. A fast, conservative but relatively tight solution is what we are looking for. There are many approaches that seem fitting, but there are also many complications, which has ultimately thrown many of our attempts into the garbage bin. One relatively straightforward approach is to cull against the cluster’s AABB. This is fast and gives fairly decent results, but it’s possible to do better.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6"/>
          <p:cNvSpPr>
            <a:spLocks noGrp="1" noChangeArrowheads="1"/>
          </p:cNvSpPr>
          <p:nvPr>
            <p:ph type="sldNum" sz="quarter"/>
          </p:nvPr>
        </p:nvSpPr>
        <p:spPr>
          <a:noFill/>
          <a:ln/>
        </p:spPr>
        <p:txBody>
          <a:bodyPr/>
          <a:lstStyle/>
          <a:p>
            <a:fld id="{CEDB1182-0E5B-4AB5-A2EE-7A507C9AB534}" type="slidenum">
              <a:rPr lang="en-US"/>
              <a:pPr/>
              <a:t>34</a:t>
            </a:fld>
            <a:endParaRPr lang="en-US"/>
          </a:p>
        </p:txBody>
      </p:sp>
      <p:sp>
        <p:nvSpPr>
          <p:cNvPr id="84995"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84996" name="Rectangle 2"/>
          <p:cNvSpPr>
            <a:spLocks noChangeArrowheads="1"/>
          </p:cNvSpPr>
          <p:nvPr>
            <p:ph type="body" idx="1"/>
          </p:nvPr>
        </p:nvSpPr>
        <p:spPr>
          <a:xfrm>
            <a:off x="755650" y="5078413"/>
            <a:ext cx="6048375" cy="4811712"/>
          </a:xfrm>
          <a:noFill/>
          <a:ln/>
        </p:spPr>
        <p:txBody>
          <a:bodyPr wrap="none" anchor="ctr"/>
          <a:lstStyle/>
          <a:p>
            <a:r>
              <a:rPr lang="en-US" smtClean="0"/>
              <a:t>Starting with the ”cube” of clusters around the light, in our outer loop we iterate over the slices in z direction. We intersect the sphere with the slice where it is the widest. This results in a circle of a smaller radius than the original sphere, we thus continue in the y direction using a sphere of this smaller radius and the circle’s midpoint. In the center slice we simply proceed with the original sphere. We repeat this procedure in y and have an even smaller sphere. Then in the inner loop we do plane vs. sphere tests in x direction to get a strip of clusters to add the light to.</a:t>
            </a:r>
          </a:p>
          <a:p>
            <a:endParaRPr lang="en-US" smtClean="0"/>
          </a:p>
          <a:p>
            <a:r>
              <a:rPr lang="en-US" smtClean="0"/>
              <a:t>To optimize all the math we take advantage of the fact that in view-space, all planes will have components that are zero. A plane in the x direction will have zero y and offset, y direction has zero x and offset, and z-direction is basically only a z offset.</a:t>
            </a:r>
          </a:p>
          <a:p>
            <a:endParaRPr lang="en-US" smtClean="0"/>
          </a:p>
          <a:p>
            <a:r>
              <a:rPr lang="en-US" smtClean="0"/>
              <a:t>The resulting culling is somewhat tighter than a plain AABB test, and costs about the same. Where AABB culls around 15-25%, this technique culls around 20-30% from the “cube” of clusters.</a:t>
            </a:r>
          </a:p>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p:nvPr>
        </p:nvSpPr>
        <p:spPr>
          <a:noFill/>
          <a:ln/>
        </p:spPr>
        <p:txBody>
          <a:bodyPr/>
          <a:lstStyle/>
          <a:p>
            <a:fld id="{47ADA74D-3C8A-46B7-862F-16B719F3DF58}" type="slidenum">
              <a:rPr lang="en-US"/>
              <a:pPr/>
              <a:t>35</a:t>
            </a:fld>
            <a:endParaRPr lang="en-US"/>
          </a:p>
        </p:txBody>
      </p:sp>
      <p:sp>
        <p:nvSpPr>
          <p:cNvPr id="86019"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86020" name="Rectangle 2"/>
          <p:cNvSpPr>
            <a:spLocks noChangeArrowheads="1"/>
          </p:cNvSpPr>
          <p:nvPr>
            <p:ph type="body" idx="1"/>
          </p:nvPr>
        </p:nvSpPr>
        <p:spPr>
          <a:xfrm>
            <a:off x="755650" y="5078413"/>
            <a:ext cx="6048375" cy="4811712"/>
          </a:xfrm>
          <a:noFill/>
          <a:ln/>
        </p:spPr>
        <p:txBody>
          <a:bodyPr wrap="none" anchor="ctr"/>
          <a:lstStyle/>
          <a:p>
            <a:r>
              <a:rPr lang="en-US" smtClean="0"/>
              <a:t>Here’s the result visualized in 3D.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6"/>
          <p:cNvSpPr>
            <a:spLocks noGrp="1" noChangeArrowheads="1"/>
          </p:cNvSpPr>
          <p:nvPr>
            <p:ph type="sldNum" sz="quarter"/>
          </p:nvPr>
        </p:nvSpPr>
        <p:spPr>
          <a:noFill/>
          <a:ln/>
        </p:spPr>
        <p:txBody>
          <a:bodyPr/>
          <a:lstStyle/>
          <a:p>
            <a:fld id="{E10A8E08-A4DB-4839-A4F9-EC508732F793}" type="slidenum">
              <a:rPr lang="en-US"/>
              <a:pPr/>
              <a:t>36</a:t>
            </a:fld>
            <a:endParaRPr lang="en-US"/>
          </a:p>
        </p:txBody>
      </p:sp>
      <p:sp>
        <p:nvSpPr>
          <p:cNvPr id="87043"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87044" name="Rectangle 2"/>
          <p:cNvSpPr>
            <a:spLocks noChangeArrowheads="1"/>
          </p:cNvSpPr>
          <p:nvPr>
            <p:ph type="body" idx="1"/>
          </p:nvPr>
        </p:nvSpPr>
        <p:spPr>
          <a:xfrm>
            <a:off x="755650" y="5078413"/>
            <a:ext cx="6048375" cy="4811712"/>
          </a:xfrm>
          <a:noFill/>
          <a:ln/>
        </p:spPr>
        <p:txBody>
          <a:bodyPr wrap="none" anchor="ctr"/>
          <a:lstStyle/>
          <a:p>
            <a:r>
              <a:rPr lang="en-US" smtClean="0"/>
              <a:t>This shows the gist of the culling code.</a:t>
            </a:r>
          </a:p>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6"/>
          <p:cNvSpPr>
            <a:spLocks noGrp="1" noChangeArrowheads="1"/>
          </p:cNvSpPr>
          <p:nvPr>
            <p:ph type="sldNum" sz="quarter"/>
          </p:nvPr>
        </p:nvSpPr>
        <p:spPr>
          <a:noFill/>
          <a:ln/>
        </p:spPr>
        <p:txBody>
          <a:bodyPr/>
          <a:lstStyle/>
          <a:p>
            <a:fld id="{3C484B53-E3F9-4636-B6BE-34F0B97FD1C4}" type="slidenum">
              <a:rPr lang="en-US"/>
              <a:pPr/>
              <a:t>37</a:t>
            </a:fld>
            <a:endParaRPr lang="en-US"/>
          </a:p>
        </p:txBody>
      </p:sp>
      <p:sp>
        <p:nvSpPr>
          <p:cNvPr id="88067"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88068" name="Rectangle 2"/>
          <p:cNvSpPr>
            <a:spLocks noChangeArrowheads="1"/>
          </p:cNvSpPr>
          <p:nvPr>
            <p:ph type="body" idx="1"/>
          </p:nvPr>
        </p:nvSpPr>
        <p:spPr>
          <a:xfrm>
            <a:off x="755650" y="5078413"/>
            <a:ext cx="6048375" cy="4811712"/>
          </a:xfrm>
          <a:noFill/>
          <a:ln/>
        </p:spPr>
        <p:txBody>
          <a:bodyPr wrap="none" anchor="ctr"/>
          <a:lstStyle/>
          <a:p>
            <a:r>
              <a:rPr lang="en-US" smtClean="0"/>
              <a:t>For spotlights we begin by finding the ”cube” of clusters around the light’s sphere, just like for pointlights, except this cube typically is much larger than necessary for a spotlight. However, this analytical test is cheap and goes a long way to limit the search space for following passes. Next we find a tighter ”cube” simply by scanning in all six directions, narrowing it down by doing plane-cone tests. There is likely a neat analytical solution here, but this seemed non-trivial. Given that the plane scanning works fine and is cheap we haven’t really explored that path.</a:t>
            </a:r>
          </a:p>
          <a:p>
            <a:endParaRPr lang="en-US" smtClean="0"/>
          </a:p>
          <a:p>
            <a:r>
              <a:rPr lang="en-US" smtClean="0"/>
              <a:t>Note that our cones are sphere-capped rather than flat-capped. That’s because the light attenuation is based on distance (as it should), rather than depth. Sphere-capped cones also generally behave much better for wide angles and doesn’t become extremely large as flat-capped cones can get.</a:t>
            </a:r>
          </a:p>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6"/>
          <p:cNvSpPr>
            <a:spLocks noGrp="1" noChangeArrowheads="1"/>
          </p:cNvSpPr>
          <p:nvPr>
            <p:ph type="sldNum" sz="quarter"/>
          </p:nvPr>
        </p:nvSpPr>
        <p:spPr>
          <a:noFill/>
          <a:ln/>
        </p:spPr>
        <p:txBody>
          <a:bodyPr/>
          <a:lstStyle/>
          <a:p>
            <a:fld id="{B46E826F-B01D-44CA-A697-E0BB43744670}" type="slidenum">
              <a:rPr lang="en-US"/>
              <a:pPr/>
              <a:t>38</a:t>
            </a:fld>
            <a:endParaRPr lang="en-US"/>
          </a:p>
        </p:txBody>
      </p:sp>
      <p:sp>
        <p:nvSpPr>
          <p:cNvPr id="89091"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89092" name="Rectangle 2"/>
          <p:cNvSpPr>
            <a:spLocks noChangeArrowheads="1"/>
          </p:cNvSpPr>
          <p:nvPr>
            <p:ph type="body" idx="1"/>
          </p:nvPr>
        </p:nvSpPr>
        <p:spPr>
          <a:xfrm>
            <a:off x="755650" y="5078413"/>
            <a:ext cx="6048375" cy="4811712"/>
          </a:xfrm>
          <a:noFill/>
          <a:ln/>
        </p:spPr>
        <p:txBody>
          <a:bodyPr wrap="none" anchor="ctr"/>
          <a:lstStyle/>
          <a:p>
            <a:r>
              <a:rPr lang="en-US" smtClean="0"/>
              <a:t>Finally, for the remaining ”cube” of clusters we cull each cluster with a sphere-capped cone vs. bounding sphere test. For this to work well we have to have relatively cubical shaped clusters, otherwise the bounding sphere becomes way oversized. Overall this technique results in a moderately tight culling that is good enough for us so far, although there is room for some minor improvement.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6"/>
          <p:cNvSpPr>
            <a:spLocks noGrp="1" noChangeArrowheads="1"/>
          </p:cNvSpPr>
          <p:nvPr>
            <p:ph type="sldNum" sz="quarter"/>
          </p:nvPr>
        </p:nvSpPr>
        <p:spPr>
          <a:noFill/>
          <a:ln/>
        </p:spPr>
        <p:txBody>
          <a:bodyPr/>
          <a:lstStyle/>
          <a:p>
            <a:fld id="{D94CBD3D-E2E2-429B-B5A8-67A119DACB27}" type="slidenum">
              <a:rPr lang="en-US"/>
              <a:pPr/>
              <a:t>39</a:t>
            </a:fld>
            <a:endParaRPr lang="en-US"/>
          </a:p>
        </p:txBody>
      </p:sp>
      <p:sp>
        <p:nvSpPr>
          <p:cNvPr id="90115"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90116" name="Rectangle 2"/>
          <p:cNvSpPr>
            <a:spLocks noChangeArrowheads="1"/>
          </p:cNvSpPr>
          <p:nvPr>
            <p:ph type="body" idx="1"/>
          </p:nvPr>
        </p:nvSpPr>
        <p:spPr>
          <a:xfrm>
            <a:off x="755650" y="5078413"/>
            <a:ext cx="6048375" cy="4811712"/>
          </a:xfrm>
          <a:noFill/>
          <a:ln/>
        </p:spPr>
        <p:txBody>
          <a:bodyPr wrap="none" anchor="ctr"/>
          <a:lstStyle/>
          <a:p>
            <a:r>
              <a:rPr lang="en-US" smtClean="0"/>
              <a:t>Here’s the result visualized in 3D. Although our spotlights are sphere-capped, our debug visualization still draws them as flat-capped. That’s why it might look like it’s extending a bit outside the clusters.</a:t>
            </a:r>
          </a:p>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6"/>
          <p:cNvSpPr>
            <a:spLocks noGrp="1" noChangeArrowheads="1"/>
          </p:cNvSpPr>
          <p:nvPr>
            <p:ph type="sldNum" sz="quarter"/>
          </p:nvPr>
        </p:nvSpPr>
        <p:spPr>
          <a:noFill/>
          <a:ln/>
        </p:spPr>
        <p:txBody>
          <a:bodyPr/>
          <a:lstStyle/>
          <a:p>
            <a:fld id="{B13EB37F-3A96-4C56-BD66-4A34F323D7A7}" type="slidenum">
              <a:rPr lang="en-US"/>
              <a:pPr/>
              <a:t>4</a:t>
            </a:fld>
            <a:endParaRPr lang="en-US"/>
          </a:p>
        </p:txBody>
      </p:sp>
      <p:sp>
        <p:nvSpPr>
          <p:cNvPr id="54275"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54276" name="Rectangle 2"/>
          <p:cNvSpPr>
            <a:spLocks noChangeArrowheads="1"/>
          </p:cNvSpPr>
          <p:nvPr>
            <p:ph type="body" idx="1"/>
          </p:nvPr>
        </p:nvSpPr>
        <p:spPr>
          <a:xfrm>
            <a:off x="755650" y="5078413"/>
            <a:ext cx="6048375" cy="4811712"/>
          </a:xfrm>
          <a:noFill/>
          <a:ln/>
        </p:spPr>
        <p:txBody>
          <a:bodyPr wrap="none" anchor="ctr"/>
          <a:lstStyle/>
          <a:p>
            <a:r>
              <a:rPr lang="en-US" smtClean="0"/>
              <a:t>After Just Cause 2 we ended going the deferred shading route, initially using classic deferred. This worked relatively well for current generation hardware and allowed us to support many more lights, different light types, shadow casting dynamic lights etc. This was great, but naturally we also got all the downsides of deferred shading, such as problems with transparency, problems with custom material or lighting models, as well as large increase in memory. Initially we supported MSAA, but ultimately we dropped it in favor of FXAA for performance and memory reasons.</a:t>
            </a:r>
          </a:p>
          <a:p>
            <a:endParaRPr lang="en-US" smtClean="0"/>
          </a:p>
          <a:p>
            <a:r>
              <a:rPr lang="en-US" smtClean="0"/>
              <a:t>Unfortunately, the old forward pass also had to stick around for transparency to work reasonably well, although it only ever supported pointlights and the lighting doesn’t quite match the much more sophisticated deferred pass. This led us to start looking into alternatives going forward, especially with a new generation consoles on the horizon.</a:t>
            </a:r>
          </a:p>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6"/>
          <p:cNvSpPr>
            <a:spLocks noGrp="1" noChangeArrowheads="1"/>
          </p:cNvSpPr>
          <p:nvPr>
            <p:ph type="sldNum" sz="quarter"/>
          </p:nvPr>
        </p:nvSpPr>
        <p:spPr>
          <a:noFill/>
          <a:ln/>
        </p:spPr>
        <p:txBody>
          <a:bodyPr/>
          <a:lstStyle/>
          <a:p>
            <a:fld id="{E98B343B-7F89-4D0A-96CD-28A871891581}" type="slidenum">
              <a:rPr lang="en-US"/>
              <a:pPr/>
              <a:t>40</a:t>
            </a:fld>
            <a:endParaRPr lang="en-US"/>
          </a:p>
        </p:txBody>
      </p:sp>
      <p:sp>
        <p:nvSpPr>
          <p:cNvPr id="91139"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91140" name="Rectangle 2"/>
          <p:cNvSpPr>
            <a:spLocks noChangeArrowheads="1"/>
          </p:cNvSpPr>
          <p:nvPr>
            <p:ph type="body" idx="1"/>
          </p:nvPr>
        </p:nvSpPr>
        <p:spPr>
          <a:xfrm>
            <a:off x="755650" y="5078413"/>
            <a:ext cx="6048375" cy="4811712"/>
          </a:xfrm>
          <a:noFill/>
          <a:ln/>
        </p:spPr>
        <p:txBody>
          <a:bodyPr wrap="none" anchor="ctr"/>
          <a:lstStyle/>
          <a:p>
            <a:r>
              <a:rPr lang="en-US" smtClean="0"/>
              <a:t>Here’s the result with a handful of pointlights and spotlights enabled in a scene. The number of pointlights goes into red, and number of spotlights into green.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6"/>
          <p:cNvSpPr>
            <a:spLocks noGrp="1" noChangeArrowheads="1"/>
          </p:cNvSpPr>
          <p:nvPr>
            <p:ph type="sldNum" sz="quarter"/>
          </p:nvPr>
        </p:nvSpPr>
        <p:spPr>
          <a:noFill/>
          <a:ln/>
        </p:spPr>
        <p:txBody>
          <a:bodyPr/>
          <a:lstStyle/>
          <a:p>
            <a:fld id="{153DB2D2-F1C8-4186-A02F-234224BB82E7}" type="slidenum">
              <a:rPr lang="en-US"/>
              <a:pPr/>
              <a:t>41</a:t>
            </a:fld>
            <a:endParaRPr lang="en-US"/>
          </a:p>
        </p:txBody>
      </p:sp>
      <p:sp>
        <p:nvSpPr>
          <p:cNvPr id="92163"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92164" name="Rectangle 2"/>
          <p:cNvSpPr>
            <a:spLocks noChangeArrowheads="1"/>
          </p:cNvSpPr>
          <p:nvPr>
            <p:ph type="body" idx="1"/>
          </p:nvPr>
        </p:nvSpPr>
        <p:spPr>
          <a:xfrm>
            <a:off x="755650" y="5078413"/>
            <a:ext cx="6048375" cy="4811712"/>
          </a:xfrm>
          <a:noFill/>
          <a:ln/>
        </p:spPr>
        <p:txBody>
          <a:bodyPr wrap="none" anchor="ctr"/>
          <a:lstStyle/>
          <a:p>
            <a:r>
              <a:rPr lang="en-US" smtClean="0"/>
              <a:t>Classic deferred has the advantage that you can iterative light by light, and thus reuse resources such as shadow buffers in between. This saves some memory, which may be needed on current generation consoles. On PC and next-generation consoles this is not nearly as big a problem.</a:t>
            </a:r>
          </a:p>
          <a:p>
            <a:endParaRPr lang="en-US" smtClean="0"/>
          </a:p>
          <a:p>
            <a:r>
              <a:rPr lang="en-US" smtClean="0"/>
              <a:t>With the switch to clustered shading the cost of adding a new light to the scene is small. Artists can now be moderate ”wasteful” without causing much problems performance-wise. This is not true for shadow casters. They remain expensive, and relatively speaking going to be more expensive going forward since it’s often a ROP-bound process, and ROPs aren’t getting scaled up nearly as much as ALU. So we still need to be a bit conservative about how many shadow casting lights we add to the scene.</a:t>
            </a:r>
          </a:p>
          <a:p>
            <a:endParaRPr lang="en-US" smtClean="0"/>
          </a:p>
          <a:p>
            <a:r>
              <a:rPr lang="en-US" smtClean="0"/>
              <a:t>An observation that was made is that artists often place very similar looking lights close to each other. In some cases it is to get a desired profile of a light, in which case the two lights may in fact be centered at the exact same point. But often it is motivated by the real world, such as two headlights on car. Some vehicles actually have ten or more lights, all pointing in the same general direction. Rendering ten shadow buffers for that may prove to be far too expensive.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6"/>
          <p:cNvSpPr>
            <a:spLocks noGrp="1" noChangeArrowheads="1"/>
          </p:cNvSpPr>
          <p:nvPr>
            <p:ph type="sldNum" sz="quarter"/>
          </p:nvPr>
        </p:nvSpPr>
        <p:spPr>
          <a:noFill/>
          <a:ln/>
        </p:spPr>
        <p:txBody>
          <a:bodyPr/>
          <a:lstStyle/>
          <a:p>
            <a:fld id="{ADAFDA3C-990A-45A4-9B97-532CA717DDDD}" type="slidenum">
              <a:rPr lang="en-US"/>
              <a:pPr/>
              <a:t>42</a:t>
            </a:fld>
            <a:endParaRPr lang="en-US"/>
          </a:p>
        </p:txBody>
      </p:sp>
      <p:sp>
        <p:nvSpPr>
          <p:cNvPr id="93187"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93188" name="Rectangle 2"/>
          <p:cNvSpPr>
            <a:spLocks noChangeArrowheads="1"/>
          </p:cNvSpPr>
          <p:nvPr>
            <p:ph type="body" idx="1"/>
          </p:nvPr>
        </p:nvSpPr>
        <p:spPr>
          <a:xfrm>
            <a:off x="755650" y="5078413"/>
            <a:ext cx="6048375" cy="4811712"/>
          </a:xfrm>
          <a:noFill/>
          <a:ln/>
        </p:spPr>
        <p:txBody>
          <a:bodyPr wrap="none" anchor="ctr"/>
          <a:lstStyle/>
          <a:p>
            <a:r>
              <a:rPr lang="en-US" smtClean="0"/>
              <a:t>Often is works just fine to share a single shadow caster for these lights. While the shadow may be slightly off, this is usually not something that you will notice unless you are specifically looking for it. To make this work we decouple the shadow caster from the light, and make the shadow caster’s frustum large enough to include all the different lights’ frustums.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6"/>
          <p:cNvSpPr>
            <a:spLocks noGrp="1" noChangeArrowheads="1"/>
          </p:cNvSpPr>
          <p:nvPr>
            <p:ph type="sldNum" sz="quarter"/>
          </p:nvPr>
        </p:nvSpPr>
        <p:spPr>
          <a:noFill/>
          <a:ln/>
        </p:spPr>
        <p:txBody>
          <a:bodyPr/>
          <a:lstStyle/>
          <a:p>
            <a:fld id="{6EB38084-1E5B-497E-826A-DB34674F9ECD}" type="slidenum">
              <a:rPr lang="en-US"/>
              <a:pPr/>
              <a:t>43</a:t>
            </a:fld>
            <a:endParaRPr lang="en-US"/>
          </a:p>
        </p:txBody>
      </p:sp>
      <p:sp>
        <p:nvSpPr>
          <p:cNvPr id="94211"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94212" name="Rectangle 2"/>
          <p:cNvSpPr>
            <a:spLocks noChangeArrowheads="1"/>
          </p:cNvSpPr>
          <p:nvPr>
            <p:ph type="body" idx="1"/>
          </p:nvPr>
        </p:nvSpPr>
        <p:spPr>
          <a:xfrm>
            <a:off x="755650" y="5078413"/>
            <a:ext cx="6048375" cy="4811712"/>
          </a:xfrm>
          <a:noFill/>
          <a:ln/>
        </p:spPr>
        <p:txBody>
          <a:bodyPr wrap="none" anchor="ctr"/>
          <a:lstStyle/>
          <a:p>
            <a:r>
              <a:rPr lang="en-US" smtClean="0"/>
              <a:t>Given that we are doing the light assignment on the CPU, one may suspect that this will become a significant burden for the CPU. However, our implementation is fast enough to actually save us a bunch of CPU time over our previous solution. In a normal artist lit scene we recorded 0.1ms on one core for clustered shading. The old code supporting our previous forward pass for transparency that was still running in our system was still consuming 0.67ms for the same scene, a cost that we can now eliminate.</a:t>
            </a:r>
          </a:p>
          <a:p>
            <a:endParaRPr lang="en-US" smtClean="0"/>
          </a:p>
          <a:p>
            <a:r>
              <a:rPr lang="en-US" smtClean="0"/>
              <a:t>As of this writing, further optimizations have been made resulting in another 20-30% lower CPU cost than previously.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6"/>
          <p:cNvSpPr>
            <a:spLocks noGrp="1" noChangeArrowheads="1"/>
          </p:cNvSpPr>
          <p:nvPr>
            <p:ph type="sldNum" sz="quarter"/>
          </p:nvPr>
        </p:nvSpPr>
        <p:spPr>
          <a:noFill/>
          <a:ln/>
        </p:spPr>
        <p:txBody>
          <a:bodyPr/>
          <a:lstStyle/>
          <a:p>
            <a:fld id="{0C2FE7AE-E626-4661-B520-F142FC5899E9}" type="slidenum">
              <a:rPr lang="en-US"/>
              <a:pPr/>
              <a:t>44</a:t>
            </a:fld>
            <a:endParaRPr lang="en-US"/>
          </a:p>
        </p:txBody>
      </p:sp>
      <p:sp>
        <p:nvSpPr>
          <p:cNvPr id="95235"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95236" name="Rectangle 2"/>
          <p:cNvSpPr>
            <a:spLocks noChangeArrowheads="1"/>
          </p:cNvSpPr>
          <p:nvPr>
            <p:ph type="body" idx="1"/>
          </p:nvPr>
        </p:nvSpPr>
        <p:spPr>
          <a:xfrm>
            <a:off x="755650" y="5078413"/>
            <a:ext cx="6048375" cy="4811712"/>
          </a:xfrm>
          <a:noFill/>
          <a:ln/>
        </p:spPr>
        <p:txBody>
          <a:bodyPr wrap="none" anchor="ctr"/>
          <a:lstStyle/>
          <a:p>
            <a:r>
              <a:rPr lang="en-US" smtClean="0"/>
              <a:t>When we have nothing but the sun light in our scene, we incur a small overhead compared to classic deferred shading from looking up our light list and looping zero times. Once a light or two has been entered into the scene clustered shading is typically faster, and in regular artist lit scenes significantly so. Once we go to extreme artificial test cases with hundreds of lights sprinkled randomly in front of the player, clustered scales really well whereas classic deferred gets significantly slower. We have observed cases as large as 5x more expensive, whereas typically for heavy scenes it around 2x. The difference is generally about how slow we can make classic deferred, rather than how fast clustered can be, as the clustered performance stays quite consistent, whereas classic’s performance can very quite a lot depending on the scene.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6"/>
          <p:cNvSpPr>
            <a:spLocks noGrp="1" noChangeArrowheads="1"/>
          </p:cNvSpPr>
          <p:nvPr>
            <p:ph type="sldNum" sz="quarter"/>
          </p:nvPr>
        </p:nvSpPr>
        <p:spPr>
          <a:noFill/>
          <a:ln/>
        </p:spPr>
        <p:txBody>
          <a:bodyPr/>
          <a:lstStyle/>
          <a:p>
            <a:fld id="{2AD9DEC1-ECAA-4FFF-9F85-09DED6C29BE1}" type="slidenum">
              <a:rPr lang="en-US"/>
              <a:pPr/>
              <a:t>45</a:t>
            </a:fld>
            <a:endParaRPr lang="en-US"/>
          </a:p>
        </p:txBody>
      </p:sp>
      <p:sp>
        <p:nvSpPr>
          <p:cNvPr id="96259"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96260" name="Rectangle 2"/>
          <p:cNvSpPr>
            <a:spLocks noChangeArrowheads="1"/>
          </p:cNvSpPr>
          <p:nvPr>
            <p:ph type="body" idx="1"/>
          </p:nvPr>
        </p:nvSpPr>
        <p:spPr>
          <a:xfrm>
            <a:off x="755650" y="5078413"/>
            <a:ext cx="6048375" cy="4811712"/>
          </a:xfrm>
          <a:noFill/>
          <a:ln/>
        </p:spPr>
        <p:txBody>
          <a:bodyPr wrap="none" anchor="ctr"/>
          <a:lstStyle/>
          <a:p>
            <a:r>
              <a:rPr lang="en-US" smtClean="0"/>
              <a:t>We did some prototyping on a distance based clustering strategy instead of depth. While this allowed pointlights to be culled efficiently and exactly, this also made the cluster lookup slightly more expensive. The performance gain from an exact test was small enough that only with extreme workloads did we gain back what we lost from slower cluster lookup and we were hard-pressed to find a case where it ended up being faster in practice.</a:t>
            </a:r>
          </a:p>
          <a:p>
            <a:endParaRPr lang="en-US" smtClean="0"/>
          </a:p>
          <a:p>
            <a:r>
              <a:rPr lang="en-US" smtClean="0"/>
              <a:t>Another possible approach is clustering on view-space cascades. This would allow for exact AABB tests. One could argue that if you are going to test using an AABB, then you might just as well shape your clusters that way.</a:t>
            </a:r>
          </a:p>
          <a:p>
            <a:endParaRPr lang="en-US" smtClean="0"/>
          </a:p>
          <a:p>
            <a:r>
              <a:rPr lang="en-US" smtClean="0"/>
              <a:t>World-space clusters is another interesting option. While this would utilize the available clusters worse, the light distribution might match real world better. The other advantage is that you could evaluate light outside of the view frustum. This would allow for instance a reflection pass (such as a rear-view mirror) to use the same lighting structure for light evaluation.</a:t>
            </a:r>
          </a:p>
          <a:p>
            <a:endParaRPr lang="en-US" smtClean="0"/>
          </a:p>
          <a:p>
            <a:r>
              <a:rPr lang="en-US" smtClean="0"/>
              <a:t>There may be performance gains to be had if we consider the actual lights we have when clustering. For instance, we could tighten the cluster bounds if the most distant light active is closer than 500m, and the closest one more distant than 5m. This would allow for better cluster utilization.</a:t>
            </a:r>
          </a:p>
          <a:p>
            <a:endParaRPr lang="en-US" smtClean="0"/>
          </a:p>
          <a:p>
            <a:r>
              <a:rPr lang="en-US" smtClean="0"/>
              <a:t>Finally, a quick conservative reduction of the depth values in a shadow buffer could allow us to cull some clusters based on a conservative maximum-z value over some range. Whether this would result in any actual performance gains is unclear though.</a:t>
            </a:r>
          </a:p>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6"/>
          <p:cNvSpPr>
            <a:spLocks noGrp="1" noChangeArrowheads="1"/>
          </p:cNvSpPr>
          <p:nvPr>
            <p:ph type="sldNum" sz="quarter"/>
          </p:nvPr>
        </p:nvSpPr>
        <p:spPr>
          <a:noFill/>
          <a:ln/>
        </p:spPr>
        <p:txBody>
          <a:bodyPr/>
          <a:lstStyle/>
          <a:p>
            <a:fld id="{64250029-CCAD-4D1F-9856-D2D97A9898EE}" type="slidenum">
              <a:rPr lang="en-US"/>
              <a:pPr/>
              <a:t>46</a:t>
            </a:fld>
            <a:endParaRPr lang="en-US"/>
          </a:p>
        </p:txBody>
      </p:sp>
      <p:sp>
        <p:nvSpPr>
          <p:cNvPr id="97283"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97284" name="Rectangle 2"/>
          <p:cNvSpPr>
            <a:spLocks noChangeArrowheads="1"/>
          </p:cNvSpPr>
          <p:nvPr>
            <p:ph type="body" idx="1"/>
          </p:nvPr>
        </p:nvSpPr>
        <p:spPr>
          <a:xfrm>
            <a:off x="755650" y="5078413"/>
            <a:ext cx="6048375" cy="4811712"/>
          </a:xfrm>
          <a:noFill/>
          <a:ln/>
        </p:spPr>
        <p:txBody>
          <a:bodyPr wrap="none" anchor="ctr"/>
          <a:lstStyle/>
          <a:p>
            <a:r>
              <a:rPr lang="en-US" smtClean="0"/>
              <a:t>What are you waiting for? Start writing your clustered shader today! </a:t>
            </a:r>
            <a:r>
              <a:rPr lang="en-US" smtClean="0">
                <a:sym typeface="Wingdings" charset="2"/>
              </a:rPr>
              <a:t></a:t>
            </a:r>
          </a:p>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6"/>
          <p:cNvSpPr>
            <a:spLocks noGrp="1" noChangeArrowheads="1"/>
          </p:cNvSpPr>
          <p:nvPr>
            <p:ph type="sldNum" sz="quarter"/>
          </p:nvPr>
        </p:nvSpPr>
        <p:spPr>
          <a:noFill/>
          <a:ln/>
        </p:spPr>
        <p:txBody>
          <a:bodyPr/>
          <a:lstStyle/>
          <a:p>
            <a:fld id="{AA219CAB-862B-40B2-94E8-AEA51F5C94EF}" type="slidenum">
              <a:rPr lang="en-US"/>
              <a:pPr/>
              <a:t>47</a:t>
            </a:fld>
            <a:endParaRPr lang="en-US"/>
          </a:p>
        </p:txBody>
      </p:sp>
      <p:sp>
        <p:nvSpPr>
          <p:cNvPr id="98307"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98308" name="Rectangle 2"/>
          <p:cNvSpPr>
            <a:spLocks noChangeArrowheads="1"/>
          </p:cNvSpPr>
          <p:nvPr>
            <p:ph type="body" idx="1"/>
          </p:nvPr>
        </p:nvSpPr>
        <p:spPr>
          <a:xfrm>
            <a:off x="755650" y="5078413"/>
            <a:ext cx="6048375" cy="4811712"/>
          </a:xfrm>
          <a:noFill/>
          <a:ln/>
        </p:spPr>
        <p:txBody>
          <a:bodyPr wrap="none" anchor="ct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6"/>
          <p:cNvSpPr>
            <a:spLocks noGrp="1" noChangeArrowheads="1"/>
          </p:cNvSpPr>
          <p:nvPr>
            <p:ph type="sldNum" sz="quarter"/>
          </p:nvPr>
        </p:nvSpPr>
        <p:spPr>
          <a:noFill/>
          <a:ln/>
        </p:spPr>
        <p:txBody>
          <a:bodyPr/>
          <a:lstStyle/>
          <a:p>
            <a:fld id="{F8D4551B-CF34-497E-91D9-F2FFCBF2C05D}" type="slidenum">
              <a:rPr lang="en-US"/>
              <a:pPr/>
              <a:t>5</a:t>
            </a:fld>
            <a:endParaRPr lang="en-US"/>
          </a:p>
        </p:txBody>
      </p:sp>
      <p:sp>
        <p:nvSpPr>
          <p:cNvPr id="55299"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55300" name="Rectangle 2"/>
          <p:cNvSpPr>
            <a:spLocks noChangeArrowheads="1"/>
          </p:cNvSpPr>
          <p:nvPr>
            <p:ph type="body" idx="1"/>
          </p:nvPr>
        </p:nvSpPr>
        <p:spPr>
          <a:xfrm>
            <a:off x="755650" y="5078413"/>
            <a:ext cx="6048375" cy="4811712"/>
          </a:xfrm>
          <a:noFill/>
          <a:ln/>
        </p:spPr>
        <p:txBody>
          <a:bodyPr wrap="none" anchor="ctr"/>
          <a:lstStyle/>
          <a:p>
            <a:r>
              <a:rPr lang="en-US" smtClean="0"/>
              <a:t>Tiled Deferred Shading and Forward+ (Tiled Forward Shading) are production proven and has shipped in real games, but they come with a bunch of drawbacks. Tiled deferred offers better performance than classic deferred, but doesn’t really solve any of our problems since all drawbacks of classic deferred stays around. In addition, it also imposes a new restriction in that all lights, and consequently shadow buffers, are now required up-front. However, this is a property it shares with all other techniques, including Forward+ and Clustered Shading, and even our old forward solution from JC2.</a:t>
            </a:r>
          </a:p>
          <a:p>
            <a:endParaRPr lang="en-US" smtClean="0"/>
          </a:p>
          <a:p>
            <a:r>
              <a:rPr lang="en-US" smtClean="0"/>
              <a:t>Forward+ has the advantage of working well with MSAA without hassles; however, while it can be made to work with transparency, it requires an extra pass, including another round of pre-z. The requirement of a full pre-z pass for this technique to work made this a non-starter for us. We didn’t bother implementing it for evaluation purposes as a full pre-z pass is not an option for us. We did at one point have a fairly complete pre-z pass in Just Cause 2, but over the development the pre-z pass was continuously trimmed until very little remained. The additional overhead just didn’t pay off, and the large increase in draw-call count was problematic. After we got a decent occlusion culling system in place there were very few cases pre-z did not, in fact, result in a performance drop. Pre-z is now only enabled on a handful of things specifically marked for pre-z by content creators, and a few code-driven systems that need it for other reasons.</a:t>
            </a:r>
          </a:p>
          <a:p>
            <a:endParaRPr lang="en-US" smtClean="0"/>
          </a:p>
          <a:p>
            <a:r>
              <a:rPr lang="en-US" smtClean="0"/>
              <a:t>Clustered Shading has the advantage of not requiring a pre-z pass, even in its forward incarnation, while working well with MSAA and transparency out of the box with no particular tricks or hacks. It has at the point of this writing to our knowledge not shipped in any real games so far, but it has been in production at Avalanche Studios since January 2013 and has so far worked really well for us and we expect it to make it all the way to shipping.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6"/>
          <p:cNvSpPr>
            <a:spLocks noGrp="1" noChangeArrowheads="1"/>
          </p:cNvSpPr>
          <p:nvPr>
            <p:ph type="sldNum" sz="quarter"/>
          </p:nvPr>
        </p:nvSpPr>
        <p:spPr>
          <a:noFill/>
          <a:ln/>
        </p:spPr>
        <p:txBody>
          <a:bodyPr/>
          <a:lstStyle/>
          <a:p>
            <a:fld id="{520A3449-DD09-4779-845D-5278CB852672}" type="slidenum">
              <a:rPr lang="en-US"/>
              <a:pPr/>
              <a:t>6</a:t>
            </a:fld>
            <a:endParaRPr lang="en-US"/>
          </a:p>
        </p:txBody>
      </p:sp>
      <p:sp>
        <p:nvSpPr>
          <p:cNvPr id="56323"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56324" name="Rectangle 2"/>
          <p:cNvSpPr>
            <a:spLocks noChangeArrowheads="1"/>
          </p:cNvSpPr>
          <p:nvPr>
            <p:ph type="body" idx="1"/>
          </p:nvPr>
        </p:nvSpPr>
        <p:spPr>
          <a:xfrm>
            <a:off x="755650" y="5078413"/>
            <a:ext cx="6048375" cy="4811712"/>
          </a:xfrm>
          <a:noFill/>
          <a:ln/>
        </p:spPr>
        <p:txBody>
          <a:bodyPr wrap="none" anchor="ctr"/>
          <a:lstStyle/>
          <a:p>
            <a:r>
              <a:rPr lang="en-US" smtClean="0"/>
              <a:t>Clustered Shading is really decoupled from the choice between deferred or forward rendering. It works with both, so you’re not locked into one or the other. This way you can make an informed choice between the two approaches based on other factors, such as whether you need custom materials and lighting models, or need deferred effects such as screen-space decals, or simply based on performance.</a:t>
            </a:r>
          </a:p>
          <a:p>
            <a:endParaRPr lang="en-US" smtClean="0"/>
          </a:p>
          <a:p>
            <a:r>
              <a:rPr lang="en-US" smtClean="0"/>
              <a:t>The two tiled solutions need quite a bit of massaging to work reasonable well in all situations, especially with large amounts of depth discontinuities. There are proposed solutions that mitigate the problem, such as 2.5D culling, but they further complicate the code. For Clustered Shading it just falls out automatically and depth discontinuities do not cause performance problems. This allows Clustered Shading to maintain a more stable frame-rate regardless of scene depth complexity.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6"/>
          <p:cNvSpPr>
            <a:spLocks noGrp="1" noChangeArrowheads="1"/>
          </p:cNvSpPr>
          <p:nvPr>
            <p:ph type="sldNum" sz="quarter"/>
          </p:nvPr>
        </p:nvSpPr>
        <p:spPr>
          <a:noFill/>
          <a:ln/>
        </p:spPr>
        <p:txBody>
          <a:bodyPr/>
          <a:lstStyle/>
          <a:p>
            <a:fld id="{296BDDF9-4C59-4707-AB29-22E25A2C8BD9}" type="slidenum">
              <a:rPr lang="en-US"/>
              <a:pPr/>
              <a:t>7</a:t>
            </a:fld>
            <a:endParaRPr lang="en-US"/>
          </a:p>
        </p:txBody>
      </p:sp>
      <p:sp>
        <p:nvSpPr>
          <p:cNvPr id="57347"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57348" name="Rectangle 2"/>
          <p:cNvSpPr>
            <a:spLocks noChangeArrowheads="1"/>
          </p:cNvSpPr>
          <p:nvPr>
            <p:ph type="body" idx="1"/>
          </p:nvPr>
        </p:nvSpPr>
        <p:spPr>
          <a:xfrm>
            <a:off x="755650" y="5078413"/>
            <a:ext cx="6048375" cy="4811712"/>
          </a:xfrm>
          <a:noFill/>
          <a:ln/>
        </p:spPr>
        <p:txBody>
          <a:bodyPr wrap="none" anchor="ctr"/>
          <a:lstStyle/>
          <a:p>
            <a:r>
              <a:rPr lang="en-US" smtClean="0"/>
              <a:t>Since we can’t show any screenshots of what we’re working on at this point, the problem will be illustrated with Just Cause 2. This is what I got when I just launched my last save-game from the retail game. I didn’t have to go look for a problematic area, in fact, it was right there in front of my face. This shows how common these scenes actually are in real games, and certainly so in the games that we make.</a:t>
            </a:r>
          </a:p>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6"/>
          <p:cNvSpPr>
            <a:spLocks noGrp="1" noChangeArrowheads="1"/>
          </p:cNvSpPr>
          <p:nvPr>
            <p:ph type="sldNum" sz="quarter"/>
          </p:nvPr>
        </p:nvSpPr>
        <p:spPr>
          <a:noFill/>
          <a:ln/>
        </p:spPr>
        <p:txBody>
          <a:bodyPr/>
          <a:lstStyle/>
          <a:p>
            <a:fld id="{84998D9D-4BFB-4E0C-85B2-34E29E7FE78E}" type="slidenum">
              <a:rPr lang="en-US"/>
              <a:pPr/>
              <a:t>8</a:t>
            </a:fld>
            <a:endParaRPr lang="en-US"/>
          </a:p>
        </p:txBody>
      </p:sp>
      <p:sp>
        <p:nvSpPr>
          <p:cNvPr id="58371"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58372" name="Rectangle 2"/>
          <p:cNvSpPr>
            <a:spLocks noChangeArrowheads="1"/>
          </p:cNvSpPr>
          <p:nvPr>
            <p:ph type="body" idx="1"/>
          </p:nvPr>
        </p:nvSpPr>
        <p:spPr>
          <a:xfrm>
            <a:off x="755650" y="5078413"/>
            <a:ext cx="6048375" cy="4811712"/>
          </a:xfrm>
          <a:noFill/>
          <a:ln/>
        </p:spPr>
        <p:txBody>
          <a:bodyPr wrap="none" anchor="ctr"/>
          <a:lstStyle/>
          <a:p>
            <a:r>
              <a:rPr lang="en-US" smtClean="0"/>
              <a:t>Here a number of large depth differences have been manually painted over the image to illustrate where you might expect a problem for tiled shading techniques. As you can see, they are fairly common and affect a fairly large part of the screen. The lattice the player is standing on is a typical example of a common piece of game art that would cause problems for tiled techniques. Foliage is another typical source of pain.</a:t>
            </a:r>
          </a:p>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6"/>
          <p:cNvSpPr>
            <a:spLocks noGrp="1" noChangeArrowheads="1"/>
          </p:cNvSpPr>
          <p:nvPr>
            <p:ph type="sldNum" sz="quarter"/>
          </p:nvPr>
        </p:nvSpPr>
        <p:spPr>
          <a:noFill/>
          <a:ln/>
        </p:spPr>
        <p:txBody>
          <a:bodyPr/>
          <a:lstStyle/>
          <a:p>
            <a:fld id="{57BEA44F-8ABC-4C1C-9ECF-351C441FE018}" type="slidenum">
              <a:rPr lang="en-US"/>
              <a:pPr/>
              <a:t>9</a:t>
            </a:fld>
            <a:endParaRPr lang="en-US"/>
          </a:p>
        </p:txBody>
      </p:sp>
      <p:sp>
        <p:nvSpPr>
          <p:cNvPr id="59395" name="Rectangle 1"/>
          <p:cNvSpPr>
            <a:spLocks noChangeArrowheads="1" noTextEdit="1"/>
          </p:cNvSpPr>
          <p:nvPr>
            <p:ph type="sldImg"/>
          </p:nvPr>
        </p:nvSpPr>
        <p:spPr>
          <a:xfrm>
            <a:off x="217488" y="812800"/>
            <a:ext cx="7123112" cy="4008438"/>
          </a:xfrm>
          <a:solidFill>
            <a:srgbClr val="FFFFFF"/>
          </a:solidFill>
          <a:ln>
            <a:solidFill>
              <a:srgbClr val="000000"/>
            </a:solidFill>
            <a:miter lim="800000"/>
          </a:ln>
        </p:spPr>
      </p:sp>
      <p:sp>
        <p:nvSpPr>
          <p:cNvPr id="59396" name="Rectangle 2"/>
          <p:cNvSpPr>
            <a:spLocks noChangeArrowheads="1"/>
          </p:cNvSpPr>
          <p:nvPr>
            <p:ph type="body" idx="1"/>
          </p:nvPr>
        </p:nvSpPr>
        <p:spPr>
          <a:xfrm>
            <a:off x="755650" y="5078413"/>
            <a:ext cx="6048375" cy="4811712"/>
          </a:xfrm>
          <a:noFill/>
          <a:ln/>
        </p:spPr>
        <p:txBody>
          <a:bodyPr wrap="none" anchor="ctr"/>
          <a:lstStyle/>
          <a:p>
            <a:r>
              <a:rPr lang="en-US" smtClean="0"/>
              <a:t>If you’ve played Just Cause 2, you know that this sort of scenario is actually quite common, and obviously problematic from a depth discontinuity point of view.</a:t>
            </a:r>
          </a:p>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3600" y="2012950"/>
            <a:ext cx="9793288" cy="1389063"/>
          </a:xfrm>
        </p:spPr>
        <p:txBody>
          <a:bodyPr/>
          <a:lstStyle/>
          <a:p>
            <a:r>
              <a:rPr lang="en-US" smtClean="0"/>
              <a:t>Click to edit Master title style</a:t>
            </a:r>
            <a:endParaRPr lang="en-GB"/>
          </a:p>
        </p:txBody>
      </p:sp>
      <p:sp>
        <p:nvSpPr>
          <p:cNvPr id="3" name="Subtitle 2"/>
          <p:cNvSpPr>
            <a:spLocks noGrp="1"/>
          </p:cNvSpPr>
          <p:nvPr>
            <p:ph type="subTitle" idx="1"/>
          </p:nvPr>
        </p:nvSpPr>
        <p:spPr>
          <a:xfrm>
            <a:off x="1728788" y="3671888"/>
            <a:ext cx="8062912" cy="16557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3"/>
          <p:cNvSpPr>
            <a:spLocks noGrp="1" noChangeArrowheads="1"/>
          </p:cNvSpPr>
          <p:nvPr>
            <p:ph type="dt" idx="10"/>
          </p:nvPr>
        </p:nvSpPr>
        <p:spPr>
          <a:ln/>
        </p:spPr>
        <p:txBody>
          <a:bodyPr/>
          <a:lstStyle>
            <a:lvl1pPr>
              <a:defRPr/>
            </a:lvl1pPr>
          </a:lstStyle>
          <a:p>
            <a:endParaRPr lang="en-US"/>
          </a:p>
        </p:txBody>
      </p:sp>
      <p:sp>
        <p:nvSpPr>
          <p:cNvPr id="5" name="Rectangle 4"/>
          <p:cNvSpPr>
            <a:spLocks noGrp="1" noChangeArrowheads="1"/>
          </p:cNvSpPr>
          <p:nvPr>
            <p:ph type="ftr" idx="11"/>
          </p:nvPr>
        </p:nvSpPr>
        <p:spPr>
          <a:ln/>
        </p:spPr>
        <p:txBody>
          <a:bodyPr/>
          <a:lstStyle>
            <a:lvl1pPr>
              <a:defRPr/>
            </a:lvl1pPr>
          </a:lstStyle>
          <a:p>
            <a:endParaRPr lang="en-US"/>
          </a:p>
        </p:txBody>
      </p:sp>
      <p:sp>
        <p:nvSpPr>
          <p:cNvPr id="6" name="Rectangle 5"/>
          <p:cNvSpPr>
            <a:spLocks noGrp="1" noChangeArrowheads="1"/>
          </p:cNvSpPr>
          <p:nvPr>
            <p:ph type="sldNum" idx="12"/>
          </p:nvPr>
        </p:nvSpPr>
        <p:spPr>
          <a:ln/>
        </p:spPr>
        <p:txBody>
          <a:bodyPr/>
          <a:lstStyle>
            <a:lvl1pPr>
              <a:defRPr/>
            </a:lvl1pPr>
          </a:lstStyle>
          <a:p>
            <a:fld id="{691E85AB-EB93-4EF4-A51F-E188D01A291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dt" idx="10"/>
          </p:nvPr>
        </p:nvSpPr>
        <p:spPr>
          <a:ln/>
        </p:spPr>
        <p:txBody>
          <a:bodyPr/>
          <a:lstStyle>
            <a:lvl1pPr>
              <a:defRPr/>
            </a:lvl1pPr>
          </a:lstStyle>
          <a:p>
            <a:endParaRPr lang="en-US"/>
          </a:p>
        </p:txBody>
      </p:sp>
      <p:sp>
        <p:nvSpPr>
          <p:cNvPr id="5" name="Rectangle 4"/>
          <p:cNvSpPr>
            <a:spLocks noGrp="1" noChangeArrowheads="1"/>
          </p:cNvSpPr>
          <p:nvPr>
            <p:ph type="ftr" idx="11"/>
          </p:nvPr>
        </p:nvSpPr>
        <p:spPr>
          <a:ln/>
        </p:spPr>
        <p:txBody>
          <a:bodyPr/>
          <a:lstStyle>
            <a:lvl1pPr>
              <a:defRPr/>
            </a:lvl1pPr>
          </a:lstStyle>
          <a:p>
            <a:endParaRPr lang="en-US"/>
          </a:p>
        </p:txBody>
      </p:sp>
      <p:sp>
        <p:nvSpPr>
          <p:cNvPr id="6" name="Rectangle 5"/>
          <p:cNvSpPr>
            <a:spLocks noGrp="1" noChangeArrowheads="1"/>
          </p:cNvSpPr>
          <p:nvPr>
            <p:ph type="sldNum" idx="12"/>
          </p:nvPr>
        </p:nvSpPr>
        <p:spPr>
          <a:ln/>
        </p:spPr>
        <p:txBody>
          <a:bodyPr/>
          <a:lstStyle>
            <a:lvl1pPr>
              <a:defRPr/>
            </a:lvl1pPr>
          </a:lstStyle>
          <a:p>
            <a:fld id="{14D821C6-EE0E-446F-BDD0-1ADB520D036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51838" y="366713"/>
            <a:ext cx="2590800" cy="56800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576263" y="366713"/>
            <a:ext cx="7623175" cy="5680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dt" idx="10"/>
          </p:nvPr>
        </p:nvSpPr>
        <p:spPr>
          <a:ln/>
        </p:spPr>
        <p:txBody>
          <a:bodyPr/>
          <a:lstStyle>
            <a:lvl1pPr>
              <a:defRPr/>
            </a:lvl1pPr>
          </a:lstStyle>
          <a:p>
            <a:endParaRPr lang="en-US"/>
          </a:p>
        </p:txBody>
      </p:sp>
      <p:sp>
        <p:nvSpPr>
          <p:cNvPr id="5" name="Rectangle 4"/>
          <p:cNvSpPr>
            <a:spLocks noGrp="1" noChangeArrowheads="1"/>
          </p:cNvSpPr>
          <p:nvPr>
            <p:ph type="ftr" idx="11"/>
          </p:nvPr>
        </p:nvSpPr>
        <p:spPr>
          <a:ln/>
        </p:spPr>
        <p:txBody>
          <a:bodyPr/>
          <a:lstStyle>
            <a:lvl1pPr>
              <a:defRPr/>
            </a:lvl1pPr>
          </a:lstStyle>
          <a:p>
            <a:endParaRPr lang="en-US"/>
          </a:p>
        </p:txBody>
      </p:sp>
      <p:sp>
        <p:nvSpPr>
          <p:cNvPr id="6" name="Rectangle 5"/>
          <p:cNvSpPr>
            <a:spLocks noGrp="1" noChangeArrowheads="1"/>
          </p:cNvSpPr>
          <p:nvPr>
            <p:ph type="sldNum" idx="12"/>
          </p:nvPr>
        </p:nvSpPr>
        <p:spPr>
          <a:ln/>
        </p:spPr>
        <p:txBody>
          <a:bodyPr/>
          <a:lstStyle>
            <a:lvl1pPr>
              <a:defRPr/>
            </a:lvl1pPr>
          </a:lstStyle>
          <a:p>
            <a:fld id="{05E062FB-6945-46A1-91F6-3F4F8221837C}"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76263" y="366713"/>
            <a:ext cx="10366375" cy="639762"/>
          </a:xfrm>
        </p:spPr>
        <p:txBody>
          <a:bodyPr/>
          <a:lstStyle/>
          <a:p>
            <a:r>
              <a:rPr lang="en-US" smtClean="0"/>
              <a:t>Click to edit Master title style</a:t>
            </a:r>
            <a:endParaRPr lang="en-GB"/>
          </a:p>
        </p:txBody>
      </p:sp>
      <p:sp>
        <p:nvSpPr>
          <p:cNvPr id="3" name="Content Placeholder 2"/>
          <p:cNvSpPr>
            <a:spLocks noGrp="1"/>
          </p:cNvSpPr>
          <p:nvPr>
            <p:ph sz="quarter" idx="1"/>
          </p:nvPr>
        </p:nvSpPr>
        <p:spPr>
          <a:xfrm>
            <a:off x="576263" y="1008063"/>
            <a:ext cx="5106987" cy="2443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5835650" y="1008063"/>
            <a:ext cx="5106988" cy="2443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half" idx="3"/>
          </p:nvPr>
        </p:nvSpPr>
        <p:spPr>
          <a:xfrm>
            <a:off x="576263" y="3603625"/>
            <a:ext cx="10366375" cy="2443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Rectangle 3"/>
          <p:cNvSpPr>
            <a:spLocks noGrp="1" noChangeArrowheads="1"/>
          </p:cNvSpPr>
          <p:nvPr>
            <p:ph type="dt" idx="10"/>
          </p:nvPr>
        </p:nvSpPr>
        <p:spPr>
          <a:ln/>
        </p:spPr>
        <p:txBody>
          <a:bodyPr/>
          <a:lstStyle>
            <a:lvl1pPr>
              <a:defRPr/>
            </a:lvl1pPr>
          </a:lstStyle>
          <a:p>
            <a:endParaRPr lang="en-US"/>
          </a:p>
        </p:txBody>
      </p:sp>
      <p:sp>
        <p:nvSpPr>
          <p:cNvPr id="7" name="Rectangle 4"/>
          <p:cNvSpPr>
            <a:spLocks noGrp="1" noChangeArrowheads="1"/>
          </p:cNvSpPr>
          <p:nvPr>
            <p:ph type="ftr" idx="11"/>
          </p:nvPr>
        </p:nvSpPr>
        <p:spPr>
          <a:ln/>
        </p:spPr>
        <p:txBody>
          <a:bodyPr/>
          <a:lstStyle>
            <a:lvl1pPr>
              <a:defRPr/>
            </a:lvl1pPr>
          </a:lstStyle>
          <a:p>
            <a:endParaRPr lang="en-US"/>
          </a:p>
        </p:txBody>
      </p:sp>
      <p:sp>
        <p:nvSpPr>
          <p:cNvPr id="8" name="Rectangle 5"/>
          <p:cNvSpPr>
            <a:spLocks noGrp="1" noChangeArrowheads="1"/>
          </p:cNvSpPr>
          <p:nvPr>
            <p:ph type="sldNum" idx="12"/>
          </p:nvPr>
        </p:nvSpPr>
        <p:spPr>
          <a:ln/>
        </p:spPr>
        <p:txBody>
          <a:bodyPr/>
          <a:lstStyle>
            <a:lvl1pPr>
              <a:defRPr/>
            </a:lvl1pPr>
          </a:lstStyle>
          <a:p>
            <a:fld id="{ADE036ED-AE13-463B-9C00-227F06CDDE1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dt" idx="10"/>
          </p:nvPr>
        </p:nvSpPr>
        <p:spPr>
          <a:ln/>
        </p:spPr>
        <p:txBody>
          <a:bodyPr/>
          <a:lstStyle>
            <a:lvl1pPr>
              <a:defRPr/>
            </a:lvl1pPr>
          </a:lstStyle>
          <a:p>
            <a:endParaRPr lang="en-US"/>
          </a:p>
        </p:txBody>
      </p:sp>
      <p:sp>
        <p:nvSpPr>
          <p:cNvPr id="5" name="Rectangle 4"/>
          <p:cNvSpPr>
            <a:spLocks noGrp="1" noChangeArrowheads="1"/>
          </p:cNvSpPr>
          <p:nvPr>
            <p:ph type="ftr" idx="11"/>
          </p:nvPr>
        </p:nvSpPr>
        <p:spPr>
          <a:ln/>
        </p:spPr>
        <p:txBody>
          <a:bodyPr/>
          <a:lstStyle>
            <a:lvl1pPr>
              <a:defRPr/>
            </a:lvl1pPr>
          </a:lstStyle>
          <a:p>
            <a:endParaRPr lang="en-US"/>
          </a:p>
        </p:txBody>
      </p:sp>
      <p:sp>
        <p:nvSpPr>
          <p:cNvPr id="6" name="Rectangle 5"/>
          <p:cNvSpPr>
            <a:spLocks noGrp="1" noChangeArrowheads="1"/>
          </p:cNvSpPr>
          <p:nvPr>
            <p:ph type="sldNum" idx="12"/>
          </p:nvPr>
        </p:nvSpPr>
        <p:spPr>
          <a:ln/>
        </p:spPr>
        <p:txBody>
          <a:bodyPr/>
          <a:lstStyle>
            <a:lvl1pPr>
              <a:defRPr/>
            </a:lvl1pPr>
          </a:lstStyle>
          <a:p>
            <a:fld id="{4DE0AE18-3A48-414E-B122-B68475293CE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9638" y="4164013"/>
            <a:ext cx="9793287" cy="1287462"/>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09638" y="2746375"/>
            <a:ext cx="9793287"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idx="10"/>
          </p:nvPr>
        </p:nvSpPr>
        <p:spPr>
          <a:ln/>
        </p:spPr>
        <p:txBody>
          <a:bodyPr/>
          <a:lstStyle>
            <a:lvl1pPr>
              <a:defRPr/>
            </a:lvl1pPr>
          </a:lstStyle>
          <a:p>
            <a:endParaRPr lang="en-US"/>
          </a:p>
        </p:txBody>
      </p:sp>
      <p:sp>
        <p:nvSpPr>
          <p:cNvPr id="5" name="Rectangle 4"/>
          <p:cNvSpPr>
            <a:spLocks noGrp="1" noChangeArrowheads="1"/>
          </p:cNvSpPr>
          <p:nvPr>
            <p:ph type="ftr" idx="11"/>
          </p:nvPr>
        </p:nvSpPr>
        <p:spPr>
          <a:ln/>
        </p:spPr>
        <p:txBody>
          <a:bodyPr/>
          <a:lstStyle>
            <a:lvl1pPr>
              <a:defRPr/>
            </a:lvl1pPr>
          </a:lstStyle>
          <a:p>
            <a:endParaRPr lang="en-US"/>
          </a:p>
        </p:txBody>
      </p:sp>
      <p:sp>
        <p:nvSpPr>
          <p:cNvPr id="6" name="Rectangle 5"/>
          <p:cNvSpPr>
            <a:spLocks noGrp="1" noChangeArrowheads="1"/>
          </p:cNvSpPr>
          <p:nvPr>
            <p:ph type="sldNum" idx="12"/>
          </p:nvPr>
        </p:nvSpPr>
        <p:spPr>
          <a:ln/>
        </p:spPr>
        <p:txBody>
          <a:bodyPr/>
          <a:lstStyle>
            <a:lvl1pPr>
              <a:defRPr/>
            </a:lvl1pPr>
          </a:lstStyle>
          <a:p>
            <a:fld id="{7BE72A9A-F2CB-4438-819E-F8733DF4C97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76263" y="1008063"/>
            <a:ext cx="5106987"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835650" y="1008063"/>
            <a:ext cx="5106988" cy="5038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6426F22D-ADDA-435A-9000-B3D15F62DB4F}"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6263" y="258763"/>
            <a:ext cx="10367962" cy="1081087"/>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576263" y="1450975"/>
            <a:ext cx="5089525"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6263" y="2055813"/>
            <a:ext cx="5089525"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585152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5152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3"/>
          <p:cNvSpPr>
            <a:spLocks noGrp="1" noChangeArrowheads="1"/>
          </p:cNvSpPr>
          <p:nvPr>
            <p:ph type="dt" idx="10"/>
          </p:nvPr>
        </p:nvSpPr>
        <p:spPr>
          <a:ln/>
        </p:spPr>
        <p:txBody>
          <a:bodyPr/>
          <a:lstStyle>
            <a:lvl1pPr>
              <a:defRPr/>
            </a:lvl1pPr>
          </a:lstStyle>
          <a:p>
            <a:endParaRPr lang="en-US"/>
          </a:p>
        </p:txBody>
      </p:sp>
      <p:sp>
        <p:nvSpPr>
          <p:cNvPr id="8" name="Rectangle 4"/>
          <p:cNvSpPr>
            <a:spLocks noGrp="1" noChangeArrowheads="1"/>
          </p:cNvSpPr>
          <p:nvPr>
            <p:ph type="ftr" idx="11"/>
          </p:nvPr>
        </p:nvSpPr>
        <p:spPr>
          <a:ln/>
        </p:spPr>
        <p:txBody>
          <a:bodyPr/>
          <a:lstStyle>
            <a:lvl1pPr>
              <a:defRPr/>
            </a:lvl1pPr>
          </a:lstStyle>
          <a:p>
            <a:endParaRPr lang="en-US"/>
          </a:p>
        </p:txBody>
      </p:sp>
      <p:sp>
        <p:nvSpPr>
          <p:cNvPr id="9" name="Rectangle 5"/>
          <p:cNvSpPr>
            <a:spLocks noGrp="1" noChangeArrowheads="1"/>
          </p:cNvSpPr>
          <p:nvPr>
            <p:ph type="sldNum" idx="12"/>
          </p:nvPr>
        </p:nvSpPr>
        <p:spPr>
          <a:ln/>
        </p:spPr>
        <p:txBody>
          <a:bodyPr/>
          <a:lstStyle>
            <a:lvl1pPr>
              <a:defRPr/>
            </a:lvl1pPr>
          </a:lstStyle>
          <a:p>
            <a:fld id="{37F201A3-CFD8-41A5-BB18-ECBB8D3E656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3"/>
          <p:cNvSpPr>
            <a:spLocks noGrp="1" noChangeArrowheads="1"/>
          </p:cNvSpPr>
          <p:nvPr>
            <p:ph type="dt" idx="10"/>
          </p:nvPr>
        </p:nvSpPr>
        <p:spPr>
          <a:ln/>
        </p:spPr>
        <p:txBody>
          <a:bodyPr/>
          <a:lstStyle>
            <a:lvl1pPr>
              <a:defRPr/>
            </a:lvl1pPr>
          </a:lstStyle>
          <a:p>
            <a:endParaRPr lang="en-US"/>
          </a:p>
        </p:txBody>
      </p:sp>
      <p:sp>
        <p:nvSpPr>
          <p:cNvPr id="4" name="Rectangle 4"/>
          <p:cNvSpPr>
            <a:spLocks noGrp="1" noChangeArrowheads="1"/>
          </p:cNvSpPr>
          <p:nvPr>
            <p:ph type="ftr" idx="11"/>
          </p:nvPr>
        </p:nvSpPr>
        <p:spPr>
          <a:ln/>
        </p:spPr>
        <p:txBody>
          <a:bodyPr/>
          <a:lstStyle>
            <a:lvl1pPr>
              <a:defRPr/>
            </a:lvl1pPr>
          </a:lstStyle>
          <a:p>
            <a:endParaRPr lang="en-US"/>
          </a:p>
        </p:txBody>
      </p:sp>
      <p:sp>
        <p:nvSpPr>
          <p:cNvPr id="5" name="Rectangle 5"/>
          <p:cNvSpPr>
            <a:spLocks noGrp="1" noChangeArrowheads="1"/>
          </p:cNvSpPr>
          <p:nvPr>
            <p:ph type="sldNum" idx="12"/>
          </p:nvPr>
        </p:nvSpPr>
        <p:spPr>
          <a:ln/>
        </p:spPr>
        <p:txBody>
          <a:bodyPr/>
          <a:lstStyle>
            <a:lvl1pPr>
              <a:defRPr/>
            </a:lvl1pPr>
          </a:lstStyle>
          <a:p>
            <a:fld id="{82F7A881-20BB-4552-BAC8-51F96734EB9A}"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endParaRPr lang="en-US"/>
          </a:p>
        </p:txBody>
      </p:sp>
      <p:sp>
        <p:nvSpPr>
          <p:cNvPr id="3" name="Rectangle 4"/>
          <p:cNvSpPr>
            <a:spLocks noGrp="1" noChangeArrowheads="1"/>
          </p:cNvSpPr>
          <p:nvPr>
            <p:ph type="ftr" idx="11"/>
          </p:nvPr>
        </p:nvSpPr>
        <p:spPr>
          <a:ln/>
        </p:spPr>
        <p:txBody>
          <a:bodyPr/>
          <a:lstStyle>
            <a:lvl1pPr>
              <a:defRPr/>
            </a:lvl1pPr>
          </a:lstStyle>
          <a:p>
            <a:endParaRPr lang="en-US"/>
          </a:p>
        </p:txBody>
      </p:sp>
      <p:sp>
        <p:nvSpPr>
          <p:cNvPr id="4" name="Rectangle 5"/>
          <p:cNvSpPr>
            <a:spLocks noGrp="1" noChangeArrowheads="1"/>
          </p:cNvSpPr>
          <p:nvPr>
            <p:ph type="sldNum" idx="12"/>
          </p:nvPr>
        </p:nvSpPr>
        <p:spPr>
          <a:ln/>
        </p:spPr>
        <p:txBody>
          <a:bodyPr/>
          <a:lstStyle>
            <a:lvl1pPr>
              <a:defRPr/>
            </a:lvl1pPr>
          </a:lstStyle>
          <a:p>
            <a:fld id="{A678E0ED-6616-4792-B5B3-CF05F2338AA4}"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6263" y="258763"/>
            <a:ext cx="3789362" cy="1096962"/>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503738" y="258763"/>
            <a:ext cx="6440487"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576263" y="1355725"/>
            <a:ext cx="3789362"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95F2C30A-27DA-4EFB-8369-739ADDD0829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57425" y="4535488"/>
            <a:ext cx="6913563" cy="53657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257425" y="579438"/>
            <a:ext cx="6913563"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257425" y="5072063"/>
            <a:ext cx="6913563"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C4DA842C-ED05-4CC0-A0CF-C8EFCA155A99}"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576263" y="366713"/>
            <a:ext cx="10366375" cy="639762"/>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3075" name="Rectangle 2"/>
          <p:cNvSpPr>
            <a:spLocks noGrp="1" noChangeArrowheads="1"/>
          </p:cNvSpPr>
          <p:nvPr>
            <p:ph type="body" idx="1"/>
          </p:nvPr>
        </p:nvSpPr>
        <p:spPr bwMode="auto">
          <a:xfrm>
            <a:off x="576263" y="1008063"/>
            <a:ext cx="10366375" cy="5038725"/>
          </a:xfrm>
          <a:prstGeom prst="rect">
            <a:avLst/>
          </a:prstGeom>
          <a:noFill/>
          <a:ln w="9525">
            <a:noFill/>
            <a:round/>
            <a:headEnd/>
            <a:tailEnd/>
          </a:ln>
        </p:spPr>
        <p:txBody>
          <a:bodyPr vert="horz" wrap="square" lIns="0" tIns="23814"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576263" y="6119813"/>
            <a:ext cx="2682875" cy="228600"/>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lnSpc>
                <a:spcPct val="95000"/>
              </a:lnSpc>
              <a:defRPr sz="1400">
                <a:solidFill>
                  <a:srgbClr val="000000"/>
                </a:solidFill>
                <a:latin typeface="Times New Roman" pitchFamily="16" charset="0"/>
              </a:defRPr>
            </a:lvl1pPr>
          </a:lstStyle>
          <a:p>
            <a:endParaRPr lang="en-US"/>
          </a:p>
        </p:txBody>
      </p:sp>
      <p:sp>
        <p:nvSpPr>
          <p:cNvPr id="1028" name="Rectangle 4"/>
          <p:cNvSpPr>
            <a:spLocks noGrp="1" noChangeArrowheads="1"/>
          </p:cNvSpPr>
          <p:nvPr>
            <p:ph type="ftr"/>
          </p:nvPr>
        </p:nvSpPr>
        <p:spPr bwMode="auto">
          <a:xfrm>
            <a:off x="3940175" y="6119813"/>
            <a:ext cx="3649663" cy="228600"/>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lgn="ctr">
              <a:lnSpc>
                <a:spcPct val="95000"/>
              </a:lnSpc>
              <a:defRPr sz="1400">
                <a:solidFill>
                  <a:srgbClr val="000000"/>
                </a:solidFill>
                <a:latin typeface="Times New Roman" pitchFamily="16" charset="0"/>
              </a:defRPr>
            </a:lvl1pPr>
          </a:lstStyle>
          <a:p>
            <a:endParaRPr lang="en-US"/>
          </a:p>
        </p:txBody>
      </p:sp>
      <p:sp>
        <p:nvSpPr>
          <p:cNvPr id="1029" name="Rectangle 5"/>
          <p:cNvSpPr>
            <a:spLocks noGrp="1" noChangeArrowheads="1"/>
          </p:cNvSpPr>
          <p:nvPr>
            <p:ph type="sldNum"/>
          </p:nvPr>
        </p:nvSpPr>
        <p:spPr bwMode="auto">
          <a:xfrm>
            <a:off x="8259763" y="6119813"/>
            <a:ext cx="2682875" cy="228600"/>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lgn="r">
              <a:lnSpc>
                <a:spcPct val="95000"/>
              </a:lnSpc>
              <a:defRPr sz="1400">
                <a:solidFill>
                  <a:srgbClr val="000000"/>
                </a:solidFill>
                <a:latin typeface="Times New Roman" pitchFamily="16" charset="0"/>
              </a:defRPr>
            </a:lvl1pPr>
          </a:lstStyle>
          <a:p>
            <a:fld id="{5F43C785-2ED2-4BC2-A62B-569EBF707BE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38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3800">
          <a:solidFill>
            <a:srgbClr val="000000"/>
          </a:solidFill>
          <a:latin typeface="Arial" charset="0"/>
          <a:ea typeface="Microsoft YaHei" charset="-122"/>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3800">
          <a:solidFill>
            <a:srgbClr val="000000"/>
          </a:solidFill>
          <a:latin typeface="Arial" charset="0"/>
          <a:ea typeface="Microsoft YaHei" charset="-122"/>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3800">
          <a:solidFill>
            <a:srgbClr val="000000"/>
          </a:solidFill>
          <a:latin typeface="Arial" charset="0"/>
          <a:ea typeface="Microsoft YaHei" charset="-122"/>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3800">
          <a:solidFill>
            <a:srgbClr val="000000"/>
          </a:solidFill>
          <a:latin typeface="Arial" charset="0"/>
          <a:ea typeface="Microsoft YaHei" charset="-122"/>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3800">
          <a:solidFill>
            <a:srgbClr val="000000"/>
          </a:solidFill>
          <a:latin typeface="Arial" charset="0"/>
          <a:ea typeface="Microsoft YaHei"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3800">
          <a:solidFill>
            <a:srgbClr val="000000"/>
          </a:solidFill>
          <a:latin typeface="Arial" charset="0"/>
          <a:ea typeface="Microsoft YaHei"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3800">
          <a:solidFill>
            <a:srgbClr val="000000"/>
          </a:solidFill>
          <a:latin typeface="Arial" charset="0"/>
          <a:ea typeface="Microsoft YaHei"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3800">
          <a:solidFill>
            <a:srgbClr val="000000"/>
          </a:solidFill>
          <a:latin typeface="Arial" charset="0"/>
          <a:ea typeface="Microsoft YaHei" charset="-122"/>
        </a:defRPr>
      </a:lvl9pPr>
    </p:titleStyle>
    <p:bodyStyle>
      <a:lvl1pPr marL="342900" indent="-342900" algn="l" defTabSz="449263" rtl="0" eaLnBrk="0" fontAlgn="base" hangingPunct="0">
        <a:lnSpc>
          <a:spcPct val="93000"/>
        </a:lnSpc>
        <a:spcBef>
          <a:spcPct val="0"/>
        </a:spcBef>
        <a:spcAft>
          <a:spcPts val="1213"/>
        </a:spcAft>
        <a:buClr>
          <a:srgbClr val="000000"/>
        </a:buClr>
        <a:buSzPct val="100000"/>
        <a:buFont typeface="Times New Roman" pitchFamily="16" charset="0"/>
        <a:buChar char="•"/>
        <a:defRPr sz="27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975"/>
        </a:spcAft>
        <a:buClr>
          <a:srgbClr val="000000"/>
        </a:buClr>
        <a:buSzPct val="100000"/>
        <a:buFont typeface="Times New Roman" pitchFamily="16" charset="0"/>
        <a:buChar char="–"/>
        <a:defRPr sz="2400">
          <a:solidFill>
            <a:srgbClr val="000000"/>
          </a:solidFill>
          <a:latin typeface="+mn-lt"/>
          <a:ea typeface="+mn-ea"/>
        </a:defRPr>
      </a:lvl2pPr>
      <a:lvl3pPr marL="1143000" indent="-228600" algn="l" defTabSz="449263" rtl="0" eaLnBrk="0" fontAlgn="base" hangingPunct="0">
        <a:lnSpc>
          <a:spcPct val="93000"/>
        </a:lnSpc>
        <a:spcBef>
          <a:spcPct val="0"/>
        </a:spcBef>
        <a:spcAft>
          <a:spcPts val="738"/>
        </a:spcAft>
        <a:buClr>
          <a:srgbClr val="000000"/>
        </a:buClr>
        <a:buSzPct val="100000"/>
        <a:buFont typeface="Times New Roman" pitchFamily="16" charset="0"/>
        <a:buChar char="•"/>
        <a:defRPr sz="2100">
          <a:solidFill>
            <a:srgbClr val="000000"/>
          </a:solidFill>
          <a:latin typeface="+mn-lt"/>
          <a:ea typeface="+mn-ea"/>
        </a:defRPr>
      </a:lvl3pPr>
      <a:lvl4pPr marL="1600200" indent="-228600" algn="l" defTabSz="449263" rtl="0" eaLnBrk="0" fontAlgn="base" hangingPunct="0">
        <a:lnSpc>
          <a:spcPct val="93000"/>
        </a:lnSpc>
        <a:spcBef>
          <a:spcPct val="0"/>
        </a:spcBef>
        <a:spcAft>
          <a:spcPts val="488"/>
        </a:spcAft>
        <a:buClr>
          <a:srgbClr val="000000"/>
        </a:buClr>
        <a:buSzPct val="100000"/>
        <a:buFont typeface="Times New Roman" pitchFamily="16" charset="0"/>
        <a:buChar char="–"/>
        <a:defRPr sz="1700">
          <a:solidFill>
            <a:srgbClr val="000000"/>
          </a:solidFill>
          <a:latin typeface="+mn-lt"/>
          <a:ea typeface="+mn-ea"/>
        </a:defRPr>
      </a:lvl4pPr>
      <a:lvl5pPr marL="2057400" indent="-228600" algn="l" defTabSz="449263" rtl="0" eaLnBrk="0" fontAlgn="base" hangingPunct="0">
        <a:lnSpc>
          <a:spcPct val="93000"/>
        </a:lnSpc>
        <a:spcBef>
          <a:spcPct val="0"/>
        </a:spcBef>
        <a:spcAft>
          <a:spcPts val="250"/>
        </a:spcAft>
        <a:buClr>
          <a:srgbClr val="000000"/>
        </a:buClr>
        <a:buSzPct val="100000"/>
        <a:buFont typeface="Times New Roman" pitchFamily="16" charset="0"/>
        <a:buChar char="»"/>
        <a:defRPr sz="1700">
          <a:solidFill>
            <a:srgbClr val="000000"/>
          </a:solidFill>
          <a:latin typeface="+mn-lt"/>
          <a:ea typeface="+mn-ea"/>
        </a:defRPr>
      </a:lvl5pPr>
      <a:lvl6pPr marL="2514600" indent="-228600" algn="l" defTabSz="449263" rtl="0" fontAlgn="base" hangingPunct="0">
        <a:lnSpc>
          <a:spcPct val="93000"/>
        </a:lnSpc>
        <a:spcBef>
          <a:spcPct val="0"/>
        </a:spcBef>
        <a:spcAft>
          <a:spcPts val="250"/>
        </a:spcAft>
        <a:buClr>
          <a:srgbClr val="000000"/>
        </a:buClr>
        <a:buSzPct val="100000"/>
        <a:buFont typeface="Times New Roman" pitchFamily="16" charset="0"/>
        <a:defRPr sz="1700">
          <a:solidFill>
            <a:srgbClr val="000000"/>
          </a:solidFill>
          <a:latin typeface="+mn-lt"/>
          <a:ea typeface="+mn-ea"/>
        </a:defRPr>
      </a:lvl6pPr>
      <a:lvl7pPr marL="2971800" indent="-228600" algn="l" defTabSz="449263" rtl="0" fontAlgn="base" hangingPunct="0">
        <a:lnSpc>
          <a:spcPct val="93000"/>
        </a:lnSpc>
        <a:spcBef>
          <a:spcPct val="0"/>
        </a:spcBef>
        <a:spcAft>
          <a:spcPts val="250"/>
        </a:spcAft>
        <a:buClr>
          <a:srgbClr val="000000"/>
        </a:buClr>
        <a:buSzPct val="100000"/>
        <a:buFont typeface="Times New Roman" pitchFamily="16" charset="0"/>
        <a:defRPr sz="1700">
          <a:solidFill>
            <a:srgbClr val="000000"/>
          </a:solidFill>
          <a:latin typeface="+mn-lt"/>
          <a:ea typeface="+mn-ea"/>
        </a:defRPr>
      </a:lvl7pPr>
      <a:lvl8pPr marL="3429000" indent="-228600" algn="l" defTabSz="449263" rtl="0" fontAlgn="base" hangingPunct="0">
        <a:lnSpc>
          <a:spcPct val="93000"/>
        </a:lnSpc>
        <a:spcBef>
          <a:spcPct val="0"/>
        </a:spcBef>
        <a:spcAft>
          <a:spcPts val="250"/>
        </a:spcAft>
        <a:buClr>
          <a:srgbClr val="000000"/>
        </a:buClr>
        <a:buSzPct val="100000"/>
        <a:buFont typeface="Times New Roman" pitchFamily="16" charset="0"/>
        <a:defRPr sz="1700">
          <a:solidFill>
            <a:srgbClr val="000000"/>
          </a:solidFill>
          <a:latin typeface="+mn-lt"/>
          <a:ea typeface="+mn-ea"/>
        </a:defRPr>
      </a:lvl8pPr>
      <a:lvl9pPr marL="3886200" indent="-228600" algn="l" defTabSz="449263" rtl="0" fontAlgn="base" hangingPunct="0">
        <a:lnSpc>
          <a:spcPct val="93000"/>
        </a:lnSpc>
        <a:spcBef>
          <a:spcPct val="0"/>
        </a:spcBef>
        <a:spcAft>
          <a:spcPts val="250"/>
        </a:spcAft>
        <a:buClr>
          <a:srgbClr val="000000"/>
        </a:buClr>
        <a:buSzPct val="100000"/>
        <a:buFont typeface="Times New Roman" pitchFamily="16" charset="0"/>
        <a:defRPr sz="17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mailto:emil.persson@avalanchestudios.se"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576263" y="366713"/>
            <a:ext cx="10367962" cy="5681662"/>
          </a:xfrm>
          <a:prstGeom prst="rect">
            <a:avLst/>
          </a:prstGeom>
          <a:noFill/>
          <a:ln w="9525">
            <a:noFill/>
            <a:round/>
            <a:headEnd/>
            <a:tailEnd/>
          </a:ln>
        </p:spPr>
        <p:txBody>
          <a:bodyPr lIns="0" tIns="47628" rIns="0" bIns="0" anchor="ctr"/>
          <a:lstStyle/>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5400">
                <a:solidFill>
                  <a:srgbClr val="000000"/>
                </a:solidFill>
              </a:rPr>
              <a:t>Practical Clustered Shading</a:t>
            </a: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5400">
              <a:solidFill>
                <a:srgbClr val="000000"/>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3200">
                <a:solidFill>
                  <a:srgbClr val="000000"/>
                </a:solidFill>
              </a:rPr>
              <a:t>Emil Persson</a:t>
            </a: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400">
                <a:solidFill>
                  <a:srgbClr val="000000"/>
                </a:solidFill>
              </a:rPr>
              <a:t>Head of Research, Avalanche Studios</a:t>
            </a: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2400">
              <a:solidFill>
                <a:srgbClr val="000000"/>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2400">
              <a:solidFill>
                <a:srgbClr val="000000"/>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2400">
              <a:solidFill>
                <a:srgbClr val="000000"/>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2400">
              <a:solidFill>
                <a:srgbClr val="000000"/>
              </a:solidFill>
            </a:endParaRPr>
          </a:p>
        </p:txBody>
      </p:sp>
      <p:pic>
        <p:nvPicPr>
          <p:cNvPr id="4099" name="Picture 2"/>
          <p:cNvPicPr>
            <a:picLocks noChangeAspect="1" noChangeArrowheads="1"/>
          </p:cNvPicPr>
          <p:nvPr/>
        </p:nvPicPr>
        <p:blipFill>
          <a:blip r:embed="rId3" cstate="print"/>
          <a:srcRect/>
          <a:stretch>
            <a:fillRect/>
          </a:stretch>
        </p:blipFill>
        <p:spPr bwMode="auto">
          <a:xfrm>
            <a:off x="346075" y="3587750"/>
            <a:ext cx="4927600" cy="2713038"/>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p:cNvPicPr>
            <a:picLocks noChangeAspect="1" noChangeArrowheads="1"/>
          </p:cNvPicPr>
          <p:nvPr/>
        </p:nvPicPr>
        <p:blipFill>
          <a:blip r:embed="rId3" cstate="print"/>
          <a:srcRect/>
          <a:stretch>
            <a:fillRect/>
          </a:stretch>
        </p:blipFill>
        <p:spPr bwMode="auto">
          <a:xfrm>
            <a:off x="1890713" y="990600"/>
            <a:ext cx="7829550" cy="4894263"/>
          </a:xfrm>
          <a:prstGeom prst="rect">
            <a:avLst/>
          </a:prstGeom>
          <a:noFill/>
          <a:ln w="9525">
            <a:noFill/>
            <a:round/>
            <a:headEnd/>
            <a:tailEnd/>
          </a:ln>
        </p:spPr>
      </p:pic>
      <p:sp>
        <p:nvSpPr>
          <p:cNvPr id="13315" name="Rectangle 2"/>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Depth discontinuities</a:t>
            </a:r>
          </a:p>
        </p:txBody>
      </p:sp>
      <p:sp>
        <p:nvSpPr>
          <p:cNvPr id="13316" name="Rectangle 3"/>
          <p:cNvSpPr>
            <a:spLocks noGrp="1" noChangeArrowheads="1"/>
          </p:cNvSpPr>
          <p:nvPr>
            <p:ph type="body" idx="1"/>
          </p:nvPr>
        </p:nvSpPr>
        <p:spPr>
          <a:xfrm>
            <a:off x="576263" y="1008063"/>
            <a:ext cx="10367962" cy="5040312"/>
          </a:xfrm>
        </p:spPr>
        <p:txBody>
          <a:bodyPr/>
          <a:lstStyle/>
          <a:p>
            <a:pPr eaLnBrk="1">
              <a:buFont typeface="Times New Roman" pitchFamily="16" charset="0"/>
              <a:buNone/>
            </a:pPr>
            <a:endParaRPr lang="en-US" smtClean="0"/>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Practical Clustered Shading</a:t>
            </a:r>
          </a:p>
        </p:txBody>
      </p:sp>
      <p:sp>
        <p:nvSpPr>
          <p:cNvPr id="14339" name="Rectangle 2"/>
          <p:cNvSpPr>
            <a:spLocks noGrp="1" noChangeArrowheads="1"/>
          </p:cNvSpPr>
          <p:nvPr>
            <p:ph type="body" idx="1"/>
          </p:nvPr>
        </p:nvSpPr>
        <p:spPr>
          <a:xfrm>
            <a:off x="576263" y="1008063"/>
            <a:ext cx="50593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Lst>
            </a:pPr>
            <a:r>
              <a:rPr lang="en-US" sz="2700" smtClean="0"/>
              <a:t>What we didn't need</a:t>
            </a:r>
          </a:p>
          <a:p>
            <a:pPr marL="863600" lvl="1" indent="-323850" eaLnBrk="1">
              <a:buSzPct val="45000"/>
              <a:buFont typeface="Wingdings" charset="2"/>
              <a:buChar char=""/>
              <a:tabLst>
                <a:tab pos="723900" algn="l"/>
                <a:tab pos="1447800" algn="l"/>
                <a:tab pos="2171700" algn="l"/>
                <a:tab pos="2895600" algn="l"/>
                <a:tab pos="3619500" algn="l"/>
                <a:tab pos="4343400" algn="l"/>
              </a:tabLst>
            </a:pPr>
            <a:r>
              <a:rPr lang="en-US" smtClean="0"/>
              <a:t>Millions of lights</a:t>
            </a:r>
          </a:p>
          <a:p>
            <a:pPr marL="863600" lvl="1" indent="-323850" eaLnBrk="1">
              <a:buSzPct val="45000"/>
              <a:buFont typeface="Wingdings" charset="2"/>
              <a:buChar char=""/>
              <a:tabLst>
                <a:tab pos="723900" algn="l"/>
                <a:tab pos="1447800" algn="l"/>
                <a:tab pos="2171700" algn="l"/>
                <a:tab pos="2895600" algn="l"/>
                <a:tab pos="3619500" algn="l"/>
                <a:tab pos="4343400" algn="l"/>
              </a:tabLst>
            </a:pPr>
            <a:r>
              <a:rPr lang="en-US" smtClean="0"/>
              <a:t>Fancy clustering</a:t>
            </a:r>
          </a:p>
          <a:p>
            <a:pPr marL="863600" lvl="1" indent="-323850" eaLnBrk="1">
              <a:buSzPct val="45000"/>
              <a:buFont typeface="Wingdings" charset="2"/>
              <a:buChar char=""/>
              <a:tabLst>
                <a:tab pos="723900" algn="l"/>
                <a:tab pos="1447800" algn="l"/>
                <a:tab pos="2171700" algn="l"/>
                <a:tab pos="2895600" algn="l"/>
                <a:tab pos="3619500" algn="l"/>
                <a:tab pos="4343400" algn="l"/>
              </a:tabLst>
            </a:pPr>
            <a:r>
              <a:rPr lang="en-US" smtClean="0"/>
              <a:t>Normal-cone culling</a:t>
            </a:r>
          </a:p>
          <a:p>
            <a:pPr marL="863600" lvl="1" indent="-323850" eaLnBrk="1">
              <a:buSzPct val="45000"/>
              <a:buFont typeface="Wingdings" charset="2"/>
              <a:buChar char=""/>
              <a:tabLst>
                <a:tab pos="723900" algn="l"/>
                <a:tab pos="1447800" algn="l"/>
                <a:tab pos="2171700" algn="l"/>
                <a:tab pos="2895600" algn="l"/>
                <a:tab pos="3619500" algn="l"/>
                <a:tab pos="4343400" algn="l"/>
              </a:tabLst>
            </a:pPr>
            <a:r>
              <a:rPr lang="en-US" smtClean="0"/>
              <a:t>Explicit bounds</a:t>
            </a:r>
          </a:p>
        </p:txBody>
      </p:sp>
      <p:sp>
        <p:nvSpPr>
          <p:cNvPr id="14340" name="Rectangle 3"/>
          <p:cNvSpPr>
            <a:spLocks noGrp="1" noChangeArrowheads="1"/>
          </p:cNvSpPr>
          <p:nvPr>
            <p:ph type="body" idx="2"/>
          </p:nvPr>
        </p:nvSpPr>
        <p:spPr>
          <a:xfrm>
            <a:off x="5888038" y="1008063"/>
            <a:ext cx="50593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Lst>
            </a:pPr>
            <a:r>
              <a:rPr lang="en-US" sz="2700" smtClean="0"/>
              <a:t>What we needed</a:t>
            </a:r>
          </a:p>
          <a:p>
            <a:pPr marL="863600" lvl="1" indent="-323850" eaLnBrk="1">
              <a:buSzPct val="45000"/>
              <a:buFont typeface="Wingdings" charset="2"/>
              <a:buChar char=""/>
              <a:tabLst>
                <a:tab pos="723900" algn="l"/>
                <a:tab pos="1447800" algn="l"/>
                <a:tab pos="2171700" algn="l"/>
                <a:tab pos="2895600" algn="l"/>
                <a:tab pos="3619500" algn="l"/>
                <a:tab pos="4343400" algn="l"/>
              </a:tabLst>
            </a:pPr>
            <a:r>
              <a:rPr lang="en-US" smtClean="0"/>
              <a:t>Large open-world solution</a:t>
            </a:r>
          </a:p>
          <a:p>
            <a:pPr marL="863600" lvl="1" indent="-323850" eaLnBrk="1">
              <a:buSzPct val="45000"/>
              <a:buFont typeface="Wingdings" charset="2"/>
              <a:buChar char=""/>
              <a:tabLst>
                <a:tab pos="723900" algn="l"/>
                <a:tab pos="1447800" algn="l"/>
                <a:tab pos="2171700" algn="l"/>
                <a:tab pos="2895600" algn="l"/>
                <a:tab pos="3619500" algn="l"/>
                <a:tab pos="4343400" algn="l"/>
              </a:tabLst>
            </a:pPr>
            <a:r>
              <a:rPr lang="en-US" smtClean="0"/>
              <a:t>No enforced Pre-Z pass</a:t>
            </a:r>
          </a:p>
          <a:p>
            <a:pPr marL="863600" lvl="1" indent="-323850" eaLnBrk="1">
              <a:buSzPct val="45000"/>
              <a:buFont typeface="Wingdings" charset="2"/>
              <a:buChar char=""/>
              <a:tabLst>
                <a:tab pos="723900" algn="l"/>
                <a:tab pos="1447800" algn="l"/>
                <a:tab pos="2171700" algn="l"/>
                <a:tab pos="2895600" algn="l"/>
                <a:tab pos="3619500" algn="l"/>
                <a:tab pos="4343400" algn="l"/>
              </a:tabLst>
            </a:pPr>
            <a:r>
              <a:rPr lang="en-US" smtClean="0"/>
              <a:t>Spotlights</a:t>
            </a:r>
          </a:p>
          <a:p>
            <a:pPr marL="863600" lvl="1" indent="-323850" eaLnBrk="1">
              <a:buSzPct val="45000"/>
              <a:buFont typeface="Wingdings" charset="2"/>
              <a:buChar char=""/>
              <a:tabLst>
                <a:tab pos="723900" algn="l"/>
                <a:tab pos="1447800" algn="l"/>
                <a:tab pos="2171700" algn="l"/>
                <a:tab pos="2895600" algn="l"/>
                <a:tab pos="3619500" algn="l"/>
                <a:tab pos="4343400" algn="l"/>
              </a:tabLst>
            </a:pPr>
            <a:r>
              <a:rPr lang="en-US" smtClean="0"/>
              <a:t>Shadows</a:t>
            </a:r>
          </a:p>
          <a:p>
            <a:pPr marL="863600" lvl="1" indent="-323850" eaLnBrk="1">
              <a:buSzPct val="45000"/>
              <a:buFont typeface="Wingdings" charset="2"/>
              <a:buNone/>
              <a:tabLst>
                <a:tab pos="723900" algn="l"/>
                <a:tab pos="1447800" algn="l"/>
                <a:tab pos="2171700" algn="l"/>
                <a:tab pos="2895600" algn="l"/>
                <a:tab pos="3619500" algn="l"/>
                <a:tab pos="4343400" algn="l"/>
              </a:tabLst>
            </a:pPr>
            <a:endParaRPr lang="en-US" smtClean="0"/>
          </a:p>
          <a:p>
            <a:pPr marL="431800" indent="-323850" eaLnBrk="1">
              <a:buSzPct val="45000"/>
              <a:buFont typeface="Wingdings" charset="2"/>
              <a:buChar char=""/>
              <a:tabLst>
                <a:tab pos="723900" algn="l"/>
                <a:tab pos="1447800" algn="l"/>
                <a:tab pos="2171700" algn="l"/>
                <a:tab pos="2895600" algn="l"/>
                <a:tab pos="3619500" algn="l"/>
                <a:tab pos="4343400" algn="l"/>
              </a:tabLst>
            </a:pPr>
            <a:r>
              <a:rPr lang="en-US" sz="2700" smtClean="0"/>
              <a:t>What we preferred</a:t>
            </a:r>
          </a:p>
          <a:p>
            <a:pPr marL="863600" lvl="1" indent="-323850" eaLnBrk="1">
              <a:buSzPct val="45000"/>
              <a:buFont typeface="Wingdings" charset="2"/>
              <a:buChar char=""/>
              <a:tabLst>
                <a:tab pos="723900" algn="l"/>
                <a:tab pos="1447800" algn="l"/>
                <a:tab pos="2171700" algn="l"/>
                <a:tab pos="2895600" algn="l"/>
                <a:tab pos="3619500" algn="l"/>
                <a:tab pos="4343400" algn="l"/>
              </a:tabLst>
            </a:pPr>
            <a:r>
              <a:rPr lang="en-US" smtClean="0"/>
              <a:t>Work with DX10 level HW</a:t>
            </a:r>
          </a:p>
          <a:p>
            <a:pPr marL="863600" lvl="1" indent="-323850" eaLnBrk="1">
              <a:buSzPct val="45000"/>
              <a:buFont typeface="Wingdings" charset="2"/>
              <a:buChar char=""/>
              <a:tabLst>
                <a:tab pos="723900" algn="l"/>
                <a:tab pos="1447800" algn="l"/>
                <a:tab pos="2171700" algn="l"/>
                <a:tab pos="2895600" algn="l"/>
                <a:tab pos="3619500" algn="l"/>
                <a:tab pos="4343400" algn="l"/>
              </a:tabLst>
            </a:pPr>
            <a:r>
              <a:rPr lang="en-US" smtClean="0"/>
              <a:t>Tight light culling</a:t>
            </a:r>
          </a:p>
          <a:p>
            <a:pPr marL="863600" lvl="1" indent="-323850" eaLnBrk="1">
              <a:buSzPct val="45000"/>
              <a:buFont typeface="Wingdings" charset="2"/>
              <a:buChar char=""/>
              <a:tabLst>
                <a:tab pos="723900" algn="l"/>
                <a:tab pos="1447800" algn="l"/>
                <a:tab pos="2171700" algn="l"/>
                <a:tab pos="2895600" algn="l"/>
                <a:tab pos="3619500" algn="l"/>
                <a:tab pos="4343400" algn="l"/>
              </a:tabLst>
            </a:pPr>
            <a:r>
              <a:rPr lang="en-US" smtClean="0"/>
              <a:t>Scene independence</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The Avalanche solution</a:t>
            </a:r>
          </a:p>
        </p:txBody>
      </p:sp>
      <p:sp>
        <p:nvSpPr>
          <p:cNvPr id="15363"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Still a deferred shading engine</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But unified lighting solution with forward passes</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Only spatial clustering</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64x64 pixels, 16 depth slices</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CPU light assignment</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Works on DX10 HW</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Allows compacter memory structure</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Implicit cluster bounds only</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Scene-independent</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Deferred pass could potentially use explicit</a:t>
            </a:r>
          </a:p>
        </p:txBody>
      </p:sp>
      <p:pic>
        <p:nvPicPr>
          <p:cNvPr id="15364" name="Picture 3"/>
          <p:cNvPicPr>
            <a:picLocks noChangeAspect="1" noChangeArrowheads="1"/>
          </p:cNvPicPr>
          <p:nvPr/>
        </p:nvPicPr>
        <p:blipFill>
          <a:blip r:embed="rId3" cstate="print"/>
          <a:srcRect/>
          <a:stretch>
            <a:fillRect/>
          </a:stretch>
        </p:blipFill>
        <p:spPr bwMode="auto">
          <a:xfrm>
            <a:off x="5994400" y="2025650"/>
            <a:ext cx="4951413" cy="40227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The Avalanche solution</a:t>
            </a:r>
          </a:p>
        </p:txBody>
      </p:sp>
      <p:sp>
        <p:nvSpPr>
          <p:cNvPr id="16387"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Exponential depth slicing</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Huge depth range! [0.1m – 50,000m]</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Default list</a:t>
            </a:r>
          </a:p>
          <a:p>
            <a:pPr marL="1727200" lvl="3" indent="-21590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[0.1, 0.23, 0.52, 1.2, 2.7, 6.0, 14, 31, 71, 161, 365, 828, 1880, 4270, 9696, 22018, 50000]</a:t>
            </a:r>
          </a:p>
          <a:p>
            <a:pPr marL="1727200" lvl="3" indent="-21590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Poor utilization</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Limit far to 500</a:t>
            </a:r>
          </a:p>
          <a:p>
            <a:pPr marL="1727200" lvl="3" indent="-21590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We have a “distant lights” systems for light visualization beyond that</a:t>
            </a:r>
          </a:p>
          <a:p>
            <a:pPr marL="1727200" lvl="3" indent="-21590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[0.1, 0.17, 0.29, 0.49, 0.84, 1.43, 2.44, 4.15, 7.07, 12.0, 20.5, 35, 59, 101, 172, 293, 500]</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Special near 0.1 – 5.0 cluster</a:t>
            </a:r>
          </a:p>
          <a:p>
            <a:pPr marL="1727200" lvl="3" indent="-21590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Tweaked visually from player standing on flat ground</a:t>
            </a:r>
          </a:p>
          <a:p>
            <a:pPr marL="1727200" lvl="3" indent="-21590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[0.1, 5.0, 6.8, 9.2, 12.6, 17.1, 23.2, 31.5, 42.9, 58.3, 79.2, 108, 146, 199, 271, 368, 500]</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The Avalanche solution</a:t>
            </a:r>
          </a:p>
        </p:txBody>
      </p:sp>
      <p:sp>
        <p:nvSpPr>
          <p:cNvPr id="17411"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Separate distant lights system</a:t>
            </a:r>
          </a:p>
        </p:txBody>
      </p:sp>
      <p:pic>
        <p:nvPicPr>
          <p:cNvPr id="17412" name="Picture 3"/>
          <p:cNvPicPr>
            <a:picLocks noChangeAspect="1" noChangeArrowheads="1"/>
          </p:cNvPicPr>
          <p:nvPr/>
        </p:nvPicPr>
        <p:blipFill>
          <a:blip r:embed="rId3" cstate="print"/>
          <a:srcRect/>
          <a:stretch>
            <a:fillRect/>
          </a:stretch>
        </p:blipFill>
        <p:spPr bwMode="auto">
          <a:xfrm>
            <a:off x="1260475" y="1484313"/>
            <a:ext cx="8910638" cy="44545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The Avalanche solution</a:t>
            </a:r>
          </a:p>
        </p:txBody>
      </p:sp>
      <p:sp>
        <p:nvSpPr>
          <p:cNvPr id="18435" name="Rectangle 2"/>
          <p:cNvSpPr>
            <a:spLocks noGrp="1" noChangeArrowheads="1"/>
          </p:cNvSpPr>
          <p:nvPr>
            <p:ph type="body" idx="1"/>
          </p:nvPr>
        </p:nvSpPr>
        <p:spPr>
          <a:xfrm>
            <a:off x="576263" y="1008063"/>
            <a:ext cx="5059362" cy="5040312"/>
          </a:xfrm>
        </p:spPr>
        <p:txBody>
          <a:bodyPr/>
          <a:lstStyle/>
          <a:p>
            <a:pPr algn="ctr" eaLnBrk="1">
              <a:buFont typeface="Times New Roman" pitchFamily="16" charset="0"/>
              <a:buNone/>
              <a:tabLst>
                <a:tab pos="723900" algn="l"/>
                <a:tab pos="1447800" algn="l"/>
                <a:tab pos="2171700" algn="l"/>
                <a:tab pos="2895600" algn="l"/>
                <a:tab pos="3619500" algn="l"/>
                <a:tab pos="4343400" algn="l"/>
              </a:tabLst>
            </a:pPr>
            <a:r>
              <a:rPr lang="en-US" sz="2700" smtClean="0"/>
              <a:t>Default exponential spacing</a:t>
            </a:r>
          </a:p>
        </p:txBody>
      </p:sp>
      <p:sp>
        <p:nvSpPr>
          <p:cNvPr id="18436" name="Rectangle 3"/>
          <p:cNvSpPr>
            <a:spLocks noGrp="1" noChangeArrowheads="1"/>
          </p:cNvSpPr>
          <p:nvPr>
            <p:ph type="body" idx="2"/>
          </p:nvPr>
        </p:nvSpPr>
        <p:spPr>
          <a:xfrm>
            <a:off x="5888038" y="1008063"/>
            <a:ext cx="5059362" cy="5040312"/>
          </a:xfrm>
        </p:spPr>
        <p:txBody>
          <a:bodyPr/>
          <a:lstStyle/>
          <a:p>
            <a:pPr algn="ctr" eaLnBrk="1">
              <a:buFont typeface="Times New Roman" pitchFamily="16" charset="0"/>
              <a:buNone/>
              <a:tabLst>
                <a:tab pos="723900" algn="l"/>
                <a:tab pos="1447800" algn="l"/>
                <a:tab pos="2171700" algn="l"/>
                <a:tab pos="2895600" algn="l"/>
                <a:tab pos="3619500" algn="l"/>
                <a:tab pos="4343400" algn="l"/>
              </a:tabLst>
            </a:pPr>
            <a:r>
              <a:rPr lang="en-US" sz="2700" smtClean="0"/>
              <a:t>Special near cluster</a:t>
            </a:r>
          </a:p>
        </p:txBody>
      </p:sp>
      <p:pic>
        <p:nvPicPr>
          <p:cNvPr id="18437" name="Picture 4"/>
          <p:cNvPicPr>
            <a:picLocks noChangeAspect="1" noChangeArrowheads="1"/>
          </p:cNvPicPr>
          <p:nvPr/>
        </p:nvPicPr>
        <p:blipFill>
          <a:blip r:embed="rId3" cstate="print"/>
          <a:srcRect/>
          <a:stretch>
            <a:fillRect/>
          </a:stretch>
        </p:blipFill>
        <p:spPr bwMode="auto">
          <a:xfrm>
            <a:off x="863600" y="1439863"/>
            <a:ext cx="4500563" cy="4500562"/>
          </a:xfrm>
          <a:prstGeom prst="rect">
            <a:avLst/>
          </a:prstGeom>
          <a:noFill/>
          <a:ln w="18000">
            <a:solidFill>
              <a:srgbClr val="808080"/>
            </a:solidFill>
            <a:round/>
            <a:headEnd/>
            <a:tailEnd/>
          </a:ln>
        </p:spPr>
      </p:pic>
      <p:pic>
        <p:nvPicPr>
          <p:cNvPr id="18438" name="Picture 5"/>
          <p:cNvPicPr>
            <a:picLocks noChangeAspect="1" noChangeArrowheads="1"/>
          </p:cNvPicPr>
          <p:nvPr/>
        </p:nvPicPr>
        <p:blipFill>
          <a:blip r:embed="rId4" cstate="print"/>
          <a:srcRect/>
          <a:stretch>
            <a:fillRect/>
          </a:stretch>
        </p:blipFill>
        <p:spPr bwMode="auto">
          <a:xfrm>
            <a:off x="6156325" y="1439863"/>
            <a:ext cx="4500563" cy="4500562"/>
          </a:xfrm>
          <a:prstGeom prst="rect">
            <a:avLst/>
          </a:prstGeom>
          <a:noFill/>
          <a:ln w="18000">
            <a:solidFill>
              <a:srgbClr val="808080"/>
            </a:solid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body"/>
          </p:nvPr>
        </p:nvSpPr>
        <p:spPr>
          <a:xfrm>
            <a:off x="576263" y="1008063"/>
            <a:ext cx="10367962" cy="5040312"/>
          </a:xfrm>
        </p:spPr>
        <p:txBody>
          <a:bodyPr tIns="23814" anchor="t"/>
          <a:lstStyle/>
          <a:p>
            <a:pPr marL="431800" indent="-323850" algn="l" eaLnBrk="1">
              <a:spcAft>
                <a:spcPts val="1213"/>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700" dirty="0" smtClean="0"/>
              <a:t>Cluster “pointers” in 3D texture</a:t>
            </a:r>
          </a:p>
          <a:p>
            <a:pPr marL="863600" lvl="1" indent="-323850" algn="l" eaLnBrk="1">
              <a:spcAft>
                <a:spcPts val="975"/>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400" dirty="0" smtClean="0"/>
              <a:t>R32G32_UINT</a:t>
            </a:r>
          </a:p>
          <a:p>
            <a:pPr marL="1295400" lvl="2" indent="-287338" algn="l" eaLnBrk="1">
              <a:spcAft>
                <a:spcPts val="738"/>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100" dirty="0" smtClean="0"/>
              <a:t>R=Offset</a:t>
            </a:r>
          </a:p>
          <a:p>
            <a:pPr marL="1295400" lvl="2" indent="-287338" algn="l" eaLnBrk="1">
              <a:spcAft>
                <a:spcPts val="738"/>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100" dirty="0" smtClean="0"/>
              <a:t>G=[</a:t>
            </a:r>
            <a:r>
              <a:rPr lang="en-US" sz="2100" dirty="0" err="1" smtClean="0"/>
              <a:t>PointLightCount</a:t>
            </a:r>
            <a:r>
              <a:rPr lang="en-US" sz="2100" dirty="0" smtClean="0"/>
              <a:t>, </a:t>
            </a:r>
            <a:r>
              <a:rPr lang="en-US" sz="2100" dirty="0" err="1" smtClean="0"/>
              <a:t>SpotLightCount</a:t>
            </a:r>
            <a:r>
              <a:rPr lang="en-US" sz="2100" dirty="0" smtClean="0"/>
              <a:t>]</a:t>
            </a:r>
          </a:p>
          <a:p>
            <a:pPr marL="431800" indent="-323850" algn="l" eaLnBrk="1">
              <a:spcAft>
                <a:spcPts val="1213"/>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700" dirty="0" smtClean="0"/>
              <a:t>Light index list in texture buffer</a:t>
            </a:r>
          </a:p>
          <a:p>
            <a:pPr marL="863600" lvl="1" indent="-323850" algn="l" eaLnBrk="1">
              <a:spcAft>
                <a:spcPts val="975"/>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400" dirty="0" smtClean="0"/>
              <a:t>R16_UINT</a:t>
            </a:r>
          </a:p>
          <a:p>
            <a:pPr marL="863600" lvl="1" indent="-323850" algn="l" eaLnBrk="1">
              <a:spcAft>
                <a:spcPts val="975"/>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400" dirty="0" smtClean="0"/>
              <a:t>Tightly packed</a:t>
            </a:r>
          </a:p>
          <a:p>
            <a:pPr marL="431800" indent="-323850" algn="l" eaLnBrk="1">
              <a:spcAft>
                <a:spcPts val="1213"/>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700" dirty="0" smtClean="0"/>
              <a:t>Light &amp; shadow data in constant buffer</a:t>
            </a:r>
          </a:p>
          <a:p>
            <a:pPr marL="863600" lvl="1" indent="-323850" algn="l" eaLnBrk="1">
              <a:spcAft>
                <a:spcPts val="975"/>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400" dirty="0" err="1" smtClean="0"/>
              <a:t>PointLight</a:t>
            </a:r>
            <a:r>
              <a:rPr lang="en-US" sz="2400" dirty="0" smtClean="0"/>
              <a:t>: 2 </a:t>
            </a:r>
            <a:r>
              <a:rPr lang="en-US" sz="2400" dirty="0" smtClean="0">
                <a:cs typeface="Arial" charset="0"/>
              </a:rPr>
              <a:t>ˣ</a:t>
            </a:r>
            <a:r>
              <a:rPr lang="en-US" sz="2400" dirty="0" smtClean="0"/>
              <a:t> float4</a:t>
            </a:r>
          </a:p>
          <a:p>
            <a:pPr marL="863600" lvl="1" indent="-323850" algn="l" eaLnBrk="1">
              <a:spcAft>
                <a:spcPts val="975"/>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400" dirty="0" err="1" smtClean="0"/>
              <a:t>SpotLight</a:t>
            </a:r>
            <a:r>
              <a:rPr lang="en-US" sz="2400" dirty="0" smtClean="0"/>
              <a:t>: 3 </a:t>
            </a:r>
            <a:r>
              <a:rPr lang="en-US" sz="2400" dirty="0" smtClean="0">
                <a:cs typeface="Arial" charset="0"/>
              </a:rPr>
              <a:t>ˣ</a:t>
            </a:r>
            <a:r>
              <a:rPr lang="en-US" sz="2400" dirty="0" smtClean="0"/>
              <a:t> float4</a:t>
            </a:r>
          </a:p>
        </p:txBody>
      </p:sp>
      <p:sp>
        <p:nvSpPr>
          <p:cNvPr id="19459" name="AutoShape 2"/>
          <p:cNvSpPr>
            <a:spLocks noChangeArrowheads="1"/>
          </p:cNvSpPr>
          <p:nvPr/>
        </p:nvSpPr>
        <p:spPr bwMode="auto">
          <a:xfrm>
            <a:off x="7740650" y="1079500"/>
            <a:ext cx="900113" cy="539750"/>
          </a:xfrm>
          <a:prstGeom prst="roundRect">
            <a:avLst>
              <a:gd name="adj" fmla="val 292"/>
            </a:avLst>
          </a:prstGeom>
          <a:solidFill>
            <a:srgbClr val="99CCFF"/>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0, [2,1]</a:t>
            </a:r>
          </a:p>
        </p:txBody>
      </p:sp>
      <p:sp>
        <p:nvSpPr>
          <p:cNvPr id="19460" name="AutoShape 3"/>
          <p:cNvSpPr>
            <a:spLocks noChangeArrowheads="1"/>
          </p:cNvSpPr>
          <p:nvPr/>
        </p:nvSpPr>
        <p:spPr bwMode="auto">
          <a:xfrm>
            <a:off x="7488238" y="2825750"/>
            <a:ext cx="269875" cy="449263"/>
          </a:xfrm>
          <a:prstGeom prst="roundRect">
            <a:avLst>
              <a:gd name="adj" fmla="val 588"/>
            </a:avLst>
          </a:prstGeom>
          <a:solidFill>
            <a:srgbClr val="CCFFFF"/>
          </a:solidFill>
          <a:ln w="9525">
            <a:solidFill>
              <a:srgbClr val="000000"/>
            </a:solidFill>
            <a:round/>
            <a:headEnd/>
            <a:tailEnd/>
          </a:ln>
        </p:spPr>
        <p:txBody>
          <a:bodyPr lIns="90000" tIns="60876" rIns="90000" bIns="45000" anchor="ctr" anchorCtr="1"/>
          <a:lstStyle/>
          <a:p>
            <a:pPr algn="ctr"/>
            <a:r>
              <a:rPr lang="en-US">
                <a:solidFill>
                  <a:srgbClr val="000000"/>
                </a:solidFill>
              </a:rPr>
              <a:t>2</a:t>
            </a:r>
          </a:p>
        </p:txBody>
      </p:sp>
      <p:sp>
        <p:nvSpPr>
          <p:cNvPr id="19461" name="AutoShape 4"/>
          <p:cNvSpPr>
            <a:spLocks noChangeArrowheads="1"/>
          </p:cNvSpPr>
          <p:nvPr/>
        </p:nvSpPr>
        <p:spPr bwMode="auto">
          <a:xfrm>
            <a:off x="8640763" y="1079500"/>
            <a:ext cx="900112" cy="539750"/>
          </a:xfrm>
          <a:prstGeom prst="roundRect">
            <a:avLst>
              <a:gd name="adj" fmla="val 292"/>
            </a:avLst>
          </a:prstGeom>
          <a:solidFill>
            <a:srgbClr val="99CCFF"/>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3, [1,3]</a:t>
            </a:r>
          </a:p>
        </p:txBody>
      </p:sp>
      <p:sp>
        <p:nvSpPr>
          <p:cNvPr id="19462" name="AutoShape 5"/>
          <p:cNvSpPr>
            <a:spLocks noChangeArrowheads="1"/>
          </p:cNvSpPr>
          <p:nvPr/>
        </p:nvSpPr>
        <p:spPr bwMode="auto">
          <a:xfrm>
            <a:off x="9539288" y="1079500"/>
            <a:ext cx="1008062" cy="539750"/>
          </a:xfrm>
          <a:prstGeom prst="roundRect">
            <a:avLst>
              <a:gd name="adj" fmla="val 292"/>
            </a:avLst>
          </a:prstGeom>
          <a:solidFill>
            <a:srgbClr val="99CCFF"/>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7, [0,0]</a:t>
            </a:r>
          </a:p>
        </p:txBody>
      </p:sp>
      <p:sp>
        <p:nvSpPr>
          <p:cNvPr id="19463" name="AutoShape 6"/>
          <p:cNvSpPr>
            <a:spLocks noChangeArrowheads="1"/>
          </p:cNvSpPr>
          <p:nvPr/>
        </p:nvSpPr>
        <p:spPr bwMode="auto">
          <a:xfrm>
            <a:off x="7740650" y="1619250"/>
            <a:ext cx="900113" cy="539750"/>
          </a:xfrm>
          <a:prstGeom prst="roundRect">
            <a:avLst>
              <a:gd name="adj" fmla="val 292"/>
            </a:avLst>
          </a:prstGeom>
          <a:solidFill>
            <a:srgbClr val="99CCFF"/>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7, [1,0]</a:t>
            </a:r>
          </a:p>
        </p:txBody>
      </p:sp>
      <p:sp>
        <p:nvSpPr>
          <p:cNvPr id="19464" name="AutoShape 7"/>
          <p:cNvSpPr>
            <a:spLocks noChangeArrowheads="1"/>
          </p:cNvSpPr>
          <p:nvPr/>
        </p:nvSpPr>
        <p:spPr bwMode="auto">
          <a:xfrm>
            <a:off x="8640763" y="1619250"/>
            <a:ext cx="900112" cy="539750"/>
          </a:xfrm>
          <a:prstGeom prst="roundRect">
            <a:avLst>
              <a:gd name="adj" fmla="val 292"/>
            </a:avLst>
          </a:prstGeom>
          <a:solidFill>
            <a:srgbClr val="99CCFF"/>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8, [1,1]</a:t>
            </a:r>
          </a:p>
        </p:txBody>
      </p:sp>
      <p:sp>
        <p:nvSpPr>
          <p:cNvPr id="19465" name="AutoShape 8"/>
          <p:cNvSpPr>
            <a:spLocks noChangeArrowheads="1"/>
          </p:cNvSpPr>
          <p:nvPr/>
        </p:nvSpPr>
        <p:spPr bwMode="auto">
          <a:xfrm>
            <a:off x="9539288" y="1619250"/>
            <a:ext cx="1008062" cy="539750"/>
          </a:xfrm>
          <a:prstGeom prst="roundRect">
            <a:avLst>
              <a:gd name="adj" fmla="val 292"/>
            </a:avLst>
          </a:prstGeom>
          <a:solidFill>
            <a:srgbClr val="99CCFF"/>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10, [2,1]</a:t>
            </a:r>
          </a:p>
        </p:txBody>
      </p:sp>
      <p:sp>
        <p:nvSpPr>
          <p:cNvPr id="19466" name="AutoShape 9"/>
          <p:cNvSpPr>
            <a:spLocks noChangeArrowheads="1"/>
          </p:cNvSpPr>
          <p:nvPr/>
        </p:nvSpPr>
        <p:spPr bwMode="auto">
          <a:xfrm>
            <a:off x="7218363" y="2825750"/>
            <a:ext cx="269875" cy="449263"/>
          </a:xfrm>
          <a:prstGeom prst="roundRect">
            <a:avLst>
              <a:gd name="adj" fmla="val 588"/>
            </a:avLst>
          </a:prstGeom>
          <a:solidFill>
            <a:srgbClr val="FFFFCC"/>
          </a:solidFill>
          <a:ln w="9525">
            <a:solidFill>
              <a:srgbClr val="000000"/>
            </a:solidFill>
            <a:round/>
            <a:headEnd/>
            <a:tailEnd/>
          </a:ln>
        </p:spPr>
        <p:txBody>
          <a:bodyPr lIns="90000" tIns="60876" rIns="90000" bIns="45000" anchor="ctr" anchorCtr="1"/>
          <a:lstStyle/>
          <a:p>
            <a:pPr algn="ctr"/>
            <a:r>
              <a:rPr lang="en-US">
                <a:solidFill>
                  <a:srgbClr val="000000"/>
                </a:solidFill>
              </a:rPr>
              <a:t>3</a:t>
            </a:r>
          </a:p>
        </p:txBody>
      </p:sp>
      <p:sp>
        <p:nvSpPr>
          <p:cNvPr id="19467" name="AutoShape 10"/>
          <p:cNvSpPr>
            <a:spLocks noChangeArrowheads="1"/>
          </p:cNvSpPr>
          <p:nvPr/>
        </p:nvSpPr>
        <p:spPr bwMode="auto">
          <a:xfrm>
            <a:off x="10439400" y="2825750"/>
            <a:ext cx="269875" cy="449263"/>
          </a:xfrm>
          <a:prstGeom prst="roundRect">
            <a:avLst>
              <a:gd name="adj" fmla="val 588"/>
            </a:avLst>
          </a:prstGeom>
          <a:solidFill>
            <a:srgbClr val="FFFFFF"/>
          </a:solidFill>
          <a:ln w="9525">
            <a:solidFill>
              <a:srgbClr val="000000"/>
            </a:solidFill>
            <a:round/>
            <a:headEnd/>
            <a:tailEnd/>
          </a:ln>
        </p:spPr>
        <p:txBody>
          <a:bodyPr lIns="90000" tIns="60876" rIns="90000" bIns="45000" anchor="ctr" anchorCtr="1"/>
          <a:lstStyle/>
          <a:p>
            <a:pPr algn="ctr"/>
            <a:r>
              <a:rPr lang="en-US">
                <a:solidFill>
                  <a:srgbClr val="000000"/>
                </a:solidFill>
              </a:rPr>
              <a:t>…</a:t>
            </a:r>
          </a:p>
        </p:txBody>
      </p:sp>
      <p:sp>
        <p:nvSpPr>
          <p:cNvPr id="19468" name="AutoShape 11"/>
          <p:cNvSpPr>
            <a:spLocks noChangeArrowheads="1"/>
          </p:cNvSpPr>
          <p:nvPr/>
        </p:nvSpPr>
        <p:spPr bwMode="auto">
          <a:xfrm>
            <a:off x="8027988" y="2825750"/>
            <a:ext cx="269875" cy="449263"/>
          </a:xfrm>
          <a:prstGeom prst="roundRect">
            <a:avLst>
              <a:gd name="adj" fmla="val 588"/>
            </a:avLst>
          </a:prstGeom>
          <a:solidFill>
            <a:srgbClr val="CCFFFF"/>
          </a:solidFill>
          <a:ln w="9525">
            <a:solidFill>
              <a:srgbClr val="000000"/>
            </a:solidFill>
            <a:round/>
            <a:headEnd/>
            <a:tailEnd/>
          </a:ln>
        </p:spPr>
        <p:txBody>
          <a:bodyPr lIns="90000" tIns="60876" rIns="90000" bIns="45000" anchor="ctr" anchorCtr="1"/>
          <a:lstStyle/>
          <a:p>
            <a:pPr algn="ctr"/>
            <a:r>
              <a:rPr lang="en-US">
                <a:solidFill>
                  <a:srgbClr val="000000"/>
                </a:solidFill>
              </a:rPr>
              <a:t>0</a:t>
            </a:r>
          </a:p>
        </p:txBody>
      </p:sp>
      <p:sp>
        <p:nvSpPr>
          <p:cNvPr id="19469" name="AutoShape 12"/>
          <p:cNvSpPr>
            <a:spLocks noChangeArrowheads="1"/>
          </p:cNvSpPr>
          <p:nvPr/>
        </p:nvSpPr>
        <p:spPr bwMode="auto">
          <a:xfrm>
            <a:off x="8297863" y="2825750"/>
            <a:ext cx="269875" cy="449263"/>
          </a:xfrm>
          <a:prstGeom prst="roundRect">
            <a:avLst>
              <a:gd name="adj" fmla="val 588"/>
            </a:avLst>
          </a:prstGeom>
          <a:solidFill>
            <a:srgbClr val="CCFFFF"/>
          </a:solidFill>
          <a:ln w="9525">
            <a:solidFill>
              <a:srgbClr val="000000"/>
            </a:solidFill>
            <a:round/>
            <a:headEnd/>
            <a:tailEnd/>
          </a:ln>
        </p:spPr>
        <p:txBody>
          <a:bodyPr lIns="90000" tIns="60876" rIns="90000" bIns="45000" anchor="ctr" anchorCtr="1"/>
          <a:lstStyle/>
          <a:p>
            <a:pPr algn="ctr"/>
            <a:r>
              <a:rPr lang="en-US">
                <a:solidFill>
                  <a:srgbClr val="000000"/>
                </a:solidFill>
              </a:rPr>
              <a:t>1</a:t>
            </a:r>
          </a:p>
        </p:txBody>
      </p:sp>
      <p:sp>
        <p:nvSpPr>
          <p:cNvPr id="19470" name="AutoShape 13"/>
          <p:cNvSpPr>
            <a:spLocks noChangeArrowheads="1"/>
          </p:cNvSpPr>
          <p:nvPr/>
        </p:nvSpPr>
        <p:spPr bwMode="auto">
          <a:xfrm>
            <a:off x="8567738" y="2825750"/>
            <a:ext cx="269875" cy="449263"/>
          </a:xfrm>
          <a:prstGeom prst="roundRect">
            <a:avLst>
              <a:gd name="adj" fmla="val 588"/>
            </a:avLst>
          </a:prstGeom>
          <a:solidFill>
            <a:srgbClr val="CCFFFF"/>
          </a:solidFill>
          <a:ln w="9525">
            <a:solidFill>
              <a:srgbClr val="000000"/>
            </a:solidFill>
            <a:round/>
            <a:headEnd/>
            <a:tailEnd/>
          </a:ln>
        </p:spPr>
        <p:txBody>
          <a:bodyPr lIns="90000" tIns="60876" rIns="90000" bIns="45000" anchor="ctr" anchorCtr="1"/>
          <a:lstStyle/>
          <a:p>
            <a:pPr algn="ctr"/>
            <a:r>
              <a:rPr lang="en-US">
                <a:solidFill>
                  <a:srgbClr val="000000"/>
                </a:solidFill>
              </a:rPr>
              <a:t>3</a:t>
            </a:r>
          </a:p>
        </p:txBody>
      </p:sp>
      <p:sp>
        <p:nvSpPr>
          <p:cNvPr id="19471" name="AutoShape 14"/>
          <p:cNvSpPr>
            <a:spLocks noChangeArrowheads="1"/>
          </p:cNvSpPr>
          <p:nvPr/>
        </p:nvSpPr>
        <p:spPr bwMode="auto">
          <a:xfrm>
            <a:off x="7758113" y="2825750"/>
            <a:ext cx="269875" cy="449263"/>
          </a:xfrm>
          <a:prstGeom prst="roundRect">
            <a:avLst>
              <a:gd name="adj" fmla="val 588"/>
            </a:avLst>
          </a:prstGeom>
          <a:solidFill>
            <a:srgbClr val="FFFFCC"/>
          </a:solidFill>
          <a:ln w="9525">
            <a:solidFill>
              <a:srgbClr val="000000"/>
            </a:solidFill>
            <a:round/>
            <a:headEnd/>
            <a:tailEnd/>
          </a:ln>
        </p:spPr>
        <p:txBody>
          <a:bodyPr lIns="90000" tIns="60876" rIns="90000" bIns="45000" anchor="ctr" anchorCtr="1"/>
          <a:lstStyle/>
          <a:p>
            <a:pPr algn="ctr"/>
            <a:r>
              <a:rPr lang="en-US">
                <a:solidFill>
                  <a:srgbClr val="000000"/>
                </a:solidFill>
              </a:rPr>
              <a:t>2</a:t>
            </a:r>
          </a:p>
        </p:txBody>
      </p:sp>
      <p:sp>
        <p:nvSpPr>
          <p:cNvPr id="19472" name="AutoShape 17"/>
          <p:cNvSpPr>
            <a:spLocks noChangeArrowheads="1"/>
          </p:cNvSpPr>
          <p:nvPr/>
        </p:nvSpPr>
        <p:spPr bwMode="auto">
          <a:xfrm>
            <a:off x="9359900" y="2825750"/>
            <a:ext cx="269875" cy="449263"/>
          </a:xfrm>
          <a:prstGeom prst="roundRect">
            <a:avLst>
              <a:gd name="adj" fmla="val 588"/>
            </a:avLst>
          </a:prstGeom>
          <a:solidFill>
            <a:srgbClr val="CCFFFF"/>
          </a:solidFill>
          <a:ln w="9525">
            <a:solidFill>
              <a:srgbClr val="000000"/>
            </a:solidFill>
            <a:round/>
            <a:headEnd/>
            <a:tailEnd/>
          </a:ln>
        </p:spPr>
        <p:txBody>
          <a:bodyPr lIns="90000" tIns="60876" rIns="90000" bIns="45000" anchor="ctr" anchorCtr="1"/>
          <a:lstStyle/>
          <a:p>
            <a:pPr algn="ctr"/>
            <a:r>
              <a:rPr lang="en-US">
                <a:solidFill>
                  <a:srgbClr val="000000"/>
                </a:solidFill>
              </a:rPr>
              <a:t>2</a:t>
            </a:r>
          </a:p>
        </p:txBody>
      </p:sp>
      <p:sp>
        <p:nvSpPr>
          <p:cNvPr id="19473" name="AutoShape 20"/>
          <p:cNvSpPr>
            <a:spLocks noChangeArrowheads="1"/>
          </p:cNvSpPr>
          <p:nvPr/>
        </p:nvSpPr>
        <p:spPr bwMode="auto">
          <a:xfrm>
            <a:off x="8837613" y="2825750"/>
            <a:ext cx="269875" cy="449263"/>
          </a:xfrm>
          <a:prstGeom prst="roundRect">
            <a:avLst>
              <a:gd name="adj" fmla="val 588"/>
            </a:avLst>
          </a:prstGeom>
          <a:solidFill>
            <a:srgbClr val="FFFFCC"/>
          </a:solidFill>
          <a:ln w="9525">
            <a:solidFill>
              <a:srgbClr val="000000"/>
            </a:solidFill>
            <a:round/>
            <a:headEnd/>
            <a:tailEnd/>
          </a:ln>
        </p:spPr>
        <p:txBody>
          <a:bodyPr lIns="90000" tIns="60876" rIns="90000" bIns="45000" anchor="ctr" anchorCtr="1"/>
          <a:lstStyle/>
          <a:p>
            <a:pPr algn="ctr"/>
            <a:r>
              <a:rPr lang="en-US">
                <a:solidFill>
                  <a:srgbClr val="000000"/>
                </a:solidFill>
              </a:rPr>
              <a:t>1</a:t>
            </a:r>
          </a:p>
        </p:txBody>
      </p:sp>
      <p:sp>
        <p:nvSpPr>
          <p:cNvPr id="19474" name="AutoShape 21"/>
          <p:cNvSpPr>
            <a:spLocks noChangeArrowheads="1"/>
          </p:cNvSpPr>
          <p:nvPr/>
        </p:nvSpPr>
        <p:spPr bwMode="auto">
          <a:xfrm>
            <a:off x="9090025" y="2825750"/>
            <a:ext cx="269875" cy="449263"/>
          </a:xfrm>
          <a:prstGeom prst="roundRect">
            <a:avLst>
              <a:gd name="adj" fmla="val 588"/>
            </a:avLst>
          </a:prstGeom>
          <a:solidFill>
            <a:srgbClr val="FFFFCC"/>
          </a:solidFill>
          <a:ln w="9525">
            <a:solidFill>
              <a:srgbClr val="000000"/>
            </a:solidFill>
            <a:round/>
            <a:headEnd/>
            <a:tailEnd/>
          </a:ln>
        </p:spPr>
        <p:txBody>
          <a:bodyPr lIns="90000" tIns="60876" rIns="90000" bIns="45000" anchor="ctr" anchorCtr="1"/>
          <a:lstStyle/>
          <a:p>
            <a:pPr algn="ctr"/>
            <a:r>
              <a:rPr lang="en-US">
                <a:solidFill>
                  <a:srgbClr val="000000"/>
                </a:solidFill>
              </a:rPr>
              <a:t>0</a:t>
            </a:r>
          </a:p>
        </p:txBody>
      </p:sp>
      <p:sp>
        <p:nvSpPr>
          <p:cNvPr id="19475" name="AutoShape 24"/>
          <p:cNvSpPr>
            <a:spLocks noChangeArrowheads="1"/>
          </p:cNvSpPr>
          <p:nvPr/>
        </p:nvSpPr>
        <p:spPr bwMode="auto">
          <a:xfrm>
            <a:off x="10169525" y="2825750"/>
            <a:ext cx="269875" cy="449263"/>
          </a:xfrm>
          <a:prstGeom prst="roundRect">
            <a:avLst>
              <a:gd name="adj" fmla="val 588"/>
            </a:avLst>
          </a:prstGeom>
          <a:solidFill>
            <a:srgbClr val="CCFFFF"/>
          </a:solidFill>
          <a:ln w="9525">
            <a:solidFill>
              <a:srgbClr val="000000"/>
            </a:solidFill>
            <a:round/>
            <a:headEnd/>
            <a:tailEnd/>
          </a:ln>
        </p:spPr>
        <p:txBody>
          <a:bodyPr lIns="90000" tIns="60876" rIns="90000" bIns="45000" anchor="ctr" anchorCtr="1"/>
          <a:lstStyle/>
          <a:p>
            <a:pPr algn="ctr"/>
            <a:r>
              <a:rPr lang="en-US">
                <a:solidFill>
                  <a:srgbClr val="000000"/>
                </a:solidFill>
              </a:rPr>
              <a:t>1</a:t>
            </a:r>
          </a:p>
        </p:txBody>
      </p:sp>
      <p:sp>
        <p:nvSpPr>
          <p:cNvPr id="19476" name="AutoShape 25"/>
          <p:cNvSpPr>
            <a:spLocks noChangeArrowheads="1"/>
          </p:cNvSpPr>
          <p:nvPr/>
        </p:nvSpPr>
        <p:spPr bwMode="auto">
          <a:xfrm>
            <a:off x="9899650" y="2825750"/>
            <a:ext cx="269875" cy="449263"/>
          </a:xfrm>
          <a:prstGeom prst="roundRect">
            <a:avLst>
              <a:gd name="adj" fmla="val 588"/>
            </a:avLst>
          </a:prstGeom>
          <a:solidFill>
            <a:srgbClr val="FFFFCC"/>
          </a:solidFill>
          <a:ln w="9525">
            <a:solidFill>
              <a:srgbClr val="000000"/>
            </a:solidFill>
            <a:round/>
            <a:headEnd/>
            <a:tailEnd/>
          </a:ln>
        </p:spPr>
        <p:txBody>
          <a:bodyPr lIns="90000" tIns="60876" rIns="90000" bIns="45000" anchor="ctr" anchorCtr="1"/>
          <a:lstStyle/>
          <a:p>
            <a:pPr algn="ctr"/>
            <a:r>
              <a:rPr lang="en-US">
                <a:solidFill>
                  <a:srgbClr val="000000"/>
                </a:solidFill>
              </a:rPr>
              <a:t>3</a:t>
            </a:r>
          </a:p>
        </p:txBody>
      </p:sp>
      <p:sp>
        <p:nvSpPr>
          <p:cNvPr id="19477" name="AutoShape 26"/>
          <p:cNvSpPr>
            <a:spLocks noChangeArrowheads="1"/>
          </p:cNvSpPr>
          <p:nvPr/>
        </p:nvSpPr>
        <p:spPr bwMode="auto">
          <a:xfrm>
            <a:off x="9629775" y="2825750"/>
            <a:ext cx="269875" cy="449263"/>
          </a:xfrm>
          <a:prstGeom prst="roundRect">
            <a:avLst>
              <a:gd name="adj" fmla="val 588"/>
            </a:avLst>
          </a:prstGeom>
          <a:solidFill>
            <a:srgbClr val="FFFFCC"/>
          </a:solidFill>
          <a:ln w="9525">
            <a:solidFill>
              <a:srgbClr val="000000"/>
            </a:solidFill>
            <a:round/>
            <a:headEnd/>
            <a:tailEnd/>
          </a:ln>
        </p:spPr>
        <p:txBody>
          <a:bodyPr lIns="90000" tIns="60876" rIns="90000" bIns="45000" anchor="ctr" anchorCtr="1"/>
          <a:lstStyle/>
          <a:p>
            <a:pPr algn="ctr"/>
            <a:r>
              <a:rPr lang="en-US">
                <a:solidFill>
                  <a:srgbClr val="000000"/>
                </a:solidFill>
              </a:rPr>
              <a:t>0</a:t>
            </a:r>
          </a:p>
        </p:txBody>
      </p:sp>
      <p:sp>
        <p:nvSpPr>
          <p:cNvPr id="19478" name="AutoShape 27"/>
          <p:cNvSpPr>
            <a:spLocks noChangeArrowheads="1"/>
          </p:cNvSpPr>
          <p:nvPr/>
        </p:nvSpPr>
        <p:spPr bwMode="auto">
          <a:xfrm>
            <a:off x="7321550" y="4140200"/>
            <a:ext cx="1439863" cy="360363"/>
          </a:xfrm>
          <a:prstGeom prst="roundRect">
            <a:avLst>
              <a:gd name="adj" fmla="val 440"/>
            </a:avLst>
          </a:prstGeom>
          <a:solidFill>
            <a:srgbClr val="FFFFCC"/>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PointLight0</a:t>
            </a:r>
          </a:p>
        </p:txBody>
      </p:sp>
      <p:sp>
        <p:nvSpPr>
          <p:cNvPr id="19479" name="AutoShape 28"/>
          <p:cNvSpPr>
            <a:spLocks noChangeArrowheads="1"/>
          </p:cNvSpPr>
          <p:nvPr/>
        </p:nvSpPr>
        <p:spPr bwMode="auto">
          <a:xfrm>
            <a:off x="7321550" y="4500563"/>
            <a:ext cx="1439863" cy="360362"/>
          </a:xfrm>
          <a:prstGeom prst="roundRect">
            <a:avLst>
              <a:gd name="adj" fmla="val 440"/>
            </a:avLst>
          </a:prstGeom>
          <a:solidFill>
            <a:srgbClr val="FFFFCC"/>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PointLight1</a:t>
            </a:r>
          </a:p>
        </p:txBody>
      </p:sp>
      <p:sp>
        <p:nvSpPr>
          <p:cNvPr id="19480" name="AutoShape 29"/>
          <p:cNvSpPr>
            <a:spLocks noChangeArrowheads="1"/>
          </p:cNvSpPr>
          <p:nvPr/>
        </p:nvSpPr>
        <p:spPr bwMode="auto">
          <a:xfrm>
            <a:off x="7321550" y="4859338"/>
            <a:ext cx="1439863" cy="360362"/>
          </a:xfrm>
          <a:prstGeom prst="roundRect">
            <a:avLst>
              <a:gd name="adj" fmla="val 440"/>
            </a:avLst>
          </a:prstGeom>
          <a:solidFill>
            <a:srgbClr val="FFFFCC"/>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PointLight2</a:t>
            </a:r>
          </a:p>
        </p:txBody>
      </p:sp>
      <p:sp>
        <p:nvSpPr>
          <p:cNvPr id="19481" name="AutoShape 30"/>
          <p:cNvSpPr>
            <a:spLocks noChangeArrowheads="1"/>
          </p:cNvSpPr>
          <p:nvPr/>
        </p:nvSpPr>
        <p:spPr bwMode="auto">
          <a:xfrm>
            <a:off x="7321550" y="5219700"/>
            <a:ext cx="1439863" cy="360363"/>
          </a:xfrm>
          <a:prstGeom prst="roundRect">
            <a:avLst>
              <a:gd name="adj" fmla="val 440"/>
            </a:avLst>
          </a:prstGeom>
          <a:solidFill>
            <a:srgbClr val="FFFFCC"/>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PointLight3</a:t>
            </a:r>
          </a:p>
        </p:txBody>
      </p:sp>
      <p:sp>
        <p:nvSpPr>
          <p:cNvPr id="19482" name="AutoShape 31"/>
          <p:cNvSpPr>
            <a:spLocks noChangeArrowheads="1"/>
          </p:cNvSpPr>
          <p:nvPr/>
        </p:nvSpPr>
        <p:spPr bwMode="auto">
          <a:xfrm>
            <a:off x="8999538" y="4140200"/>
            <a:ext cx="1439862" cy="360363"/>
          </a:xfrm>
          <a:prstGeom prst="roundRect">
            <a:avLst>
              <a:gd name="adj" fmla="val 440"/>
            </a:avLst>
          </a:prstGeom>
          <a:solidFill>
            <a:srgbClr val="CCFFFF"/>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SpotLight0</a:t>
            </a:r>
          </a:p>
        </p:txBody>
      </p:sp>
      <p:sp>
        <p:nvSpPr>
          <p:cNvPr id="19483" name="AutoShape 32"/>
          <p:cNvSpPr>
            <a:spLocks noChangeArrowheads="1"/>
          </p:cNvSpPr>
          <p:nvPr/>
        </p:nvSpPr>
        <p:spPr bwMode="auto">
          <a:xfrm>
            <a:off x="8999538" y="4500563"/>
            <a:ext cx="1439862" cy="360362"/>
          </a:xfrm>
          <a:prstGeom prst="roundRect">
            <a:avLst>
              <a:gd name="adj" fmla="val 440"/>
            </a:avLst>
          </a:prstGeom>
          <a:solidFill>
            <a:srgbClr val="CCFFFF"/>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SpotLight1</a:t>
            </a:r>
          </a:p>
        </p:txBody>
      </p:sp>
      <p:sp>
        <p:nvSpPr>
          <p:cNvPr id="19484" name="AutoShape 33"/>
          <p:cNvSpPr>
            <a:spLocks noChangeArrowheads="1"/>
          </p:cNvSpPr>
          <p:nvPr/>
        </p:nvSpPr>
        <p:spPr bwMode="auto">
          <a:xfrm>
            <a:off x="8999538" y="4859338"/>
            <a:ext cx="1439862" cy="360362"/>
          </a:xfrm>
          <a:prstGeom prst="roundRect">
            <a:avLst>
              <a:gd name="adj" fmla="val 440"/>
            </a:avLst>
          </a:prstGeom>
          <a:solidFill>
            <a:srgbClr val="CCFFFF"/>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SpotLight2</a:t>
            </a:r>
          </a:p>
        </p:txBody>
      </p:sp>
      <p:sp>
        <p:nvSpPr>
          <p:cNvPr id="19485" name="AutoShape 34"/>
          <p:cNvSpPr>
            <a:spLocks noChangeArrowheads="1"/>
          </p:cNvSpPr>
          <p:nvPr/>
        </p:nvSpPr>
        <p:spPr bwMode="auto">
          <a:xfrm>
            <a:off x="8999538" y="5219700"/>
            <a:ext cx="1439862" cy="360363"/>
          </a:xfrm>
          <a:prstGeom prst="roundRect">
            <a:avLst>
              <a:gd name="adj" fmla="val 440"/>
            </a:avLst>
          </a:prstGeom>
          <a:solidFill>
            <a:srgbClr val="CCFFFF"/>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SpotLight3</a:t>
            </a:r>
          </a:p>
        </p:txBody>
      </p:sp>
      <p:sp>
        <p:nvSpPr>
          <p:cNvPr id="19486" name="AutoShape 35"/>
          <p:cNvSpPr>
            <a:spLocks noChangeArrowheads="1"/>
          </p:cNvSpPr>
          <p:nvPr/>
        </p:nvSpPr>
        <p:spPr bwMode="auto">
          <a:xfrm>
            <a:off x="7321550" y="5580063"/>
            <a:ext cx="1439863" cy="360362"/>
          </a:xfrm>
          <a:prstGeom prst="roundRect">
            <a:avLst>
              <a:gd name="adj" fmla="val 440"/>
            </a:avLst>
          </a:prstGeom>
          <a:solidFill>
            <a:srgbClr val="FFFFCC"/>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a:t>
            </a:r>
          </a:p>
        </p:txBody>
      </p:sp>
      <p:sp>
        <p:nvSpPr>
          <p:cNvPr id="19487" name="AutoShape 36"/>
          <p:cNvSpPr>
            <a:spLocks noChangeArrowheads="1"/>
          </p:cNvSpPr>
          <p:nvPr/>
        </p:nvSpPr>
        <p:spPr bwMode="auto">
          <a:xfrm>
            <a:off x="8999538" y="5580063"/>
            <a:ext cx="1439862" cy="360362"/>
          </a:xfrm>
          <a:prstGeom prst="roundRect">
            <a:avLst>
              <a:gd name="adj" fmla="val 440"/>
            </a:avLst>
          </a:prstGeom>
          <a:solidFill>
            <a:srgbClr val="CCFFFF"/>
          </a:solidFill>
          <a:ln w="9525">
            <a:solidFill>
              <a:srgbClr val="000000"/>
            </a:solidFill>
            <a:round/>
            <a:headEnd/>
            <a:tailEnd/>
          </a:ln>
        </p:spPr>
        <p:txBody>
          <a:bodyPr lIns="90000" tIns="60876" rIns="90000" bIns="45000" anchor="ctr" anchorCtr="1"/>
          <a:lstStyle/>
          <a:p>
            <a:pPr algn="ctr">
              <a:tabLst>
                <a:tab pos="723900" algn="l"/>
              </a:tabLst>
            </a:pPr>
            <a:r>
              <a:rPr lang="en-US">
                <a:solidFill>
                  <a:srgbClr val="000000"/>
                </a:solidFill>
              </a:rPr>
              <a:t>...</a:t>
            </a:r>
          </a:p>
        </p:txBody>
      </p:sp>
      <p:sp>
        <p:nvSpPr>
          <p:cNvPr id="19488" name="AutoShape 37"/>
          <p:cNvSpPr>
            <a:spLocks noChangeArrowheads="1"/>
          </p:cNvSpPr>
          <p:nvPr/>
        </p:nvSpPr>
        <p:spPr bwMode="auto">
          <a:xfrm>
            <a:off x="10709275" y="2825750"/>
            <a:ext cx="269875" cy="449263"/>
          </a:xfrm>
          <a:prstGeom prst="roundRect">
            <a:avLst>
              <a:gd name="adj" fmla="val 588"/>
            </a:avLst>
          </a:prstGeom>
          <a:solidFill>
            <a:srgbClr val="FFFFFF"/>
          </a:solidFill>
          <a:ln w="9525">
            <a:solidFill>
              <a:srgbClr val="000000"/>
            </a:solidFill>
            <a:round/>
            <a:headEnd/>
            <a:tailEnd/>
          </a:ln>
        </p:spPr>
        <p:txBody>
          <a:bodyPr lIns="90000" tIns="60876" rIns="90000" bIns="45000" anchor="ctr" anchorCtr="1"/>
          <a:lstStyle/>
          <a:p>
            <a:pPr algn="ctr"/>
            <a:r>
              <a:rPr lang="en-US">
                <a:solidFill>
                  <a:srgbClr val="000000"/>
                </a:solidFill>
              </a:rPr>
              <a:t>…</a:t>
            </a:r>
          </a:p>
        </p:txBody>
      </p:sp>
      <p:sp>
        <p:nvSpPr>
          <p:cNvPr id="19489" name="AutoShape 38"/>
          <p:cNvSpPr>
            <a:spLocks noChangeArrowheads="1"/>
          </p:cNvSpPr>
          <p:nvPr/>
        </p:nvSpPr>
        <p:spPr bwMode="auto">
          <a:xfrm>
            <a:off x="6965950" y="2825750"/>
            <a:ext cx="269875" cy="449263"/>
          </a:xfrm>
          <a:prstGeom prst="roundRect">
            <a:avLst>
              <a:gd name="adj" fmla="val 588"/>
            </a:avLst>
          </a:prstGeom>
          <a:solidFill>
            <a:srgbClr val="FFFFCC"/>
          </a:solidFill>
          <a:ln w="9525">
            <a:solidFill>
              <a:srgbClr val="000000"/>
            </a:solidFill>
            <a:round/>
            <a:headEnd/>
            <a:tailEnd/>
          </a:ln>
        </p:spPr>
        <p:txBody>
          <a:bodyPr lIns="90000" tIns="60876" rIns="90000" bIns="45000" anchor="ctr" anchorCtr="1"/>
          <a:lstStyle/>
          <a:p>
            <a:pPr algn="ctr"/>
            <a:r>
              <a:rPr lang="sv-SE">
                <a:solidFill>
                  <a:srgbClr val="000000"/>
                </a:solidFill>
              </a:rPr>
              <a:t>0</a:t>
            </a:r>
            <a:endParaRPr lang="en-US">
              <a:solidFill>
                <a:srgbClr val="000000"/>
              </a:solidFill>
            </a:endParaRPr>
          </a:p>
        </p:txBody>
      </p:sp>
      <p:cxnSp>
        <p:nvCxnSpPr>
          <p:cNvPr id="19490" name="AutoShape 40"/>
          <p:cNvCxnSpPr>
            <a:cxnSpLocks noChangeShapeType="1"/>
            <a:stCxn id="19466" idx="2"/>
            <a:endCxn id="19481" idx="1"/>
          </p:cNvCxnSpPr>
          <p:nvPr/>
        </p:nvCxnSpPr>
        <p:spPr bwMode="auto">
          <a:xfrm rot="5400000">
            <a:off x="6275387" y="4321176"/>
            <a:ext cx="2124075" cy="31750"/>
          </a:xfrm>
          <a:prstGeom prst="bentConnector4">
            <a:avLst>
              <a:gd name="adj1" fmla="val 30773"/>
              <a:gd name="adj2" fmla="val 1529426"/>
            </a:avLst>
          </a:prstGeom>
          <a:noFill/>
          <a:ln w="9525">
            <a:solidFill>
              <a:srgbClr val="000000"/>
            </a:solidFill>
            <a:round/>
            <a:headEnd/>
            <a:tailEnd type="triangle" w="med" len="med"/>
          </a:ln>
        </p:spPr>
      </p:cxnSp>
      <p:cxnSp>
        <p:nvCxnSpPr>
          <p:cNvPr id="19491" name="AutoShape 42"/>
          <p:cNvCxnSpPr>
            <a:cxnSpLocks noChangeShapeType="1"/>
            <a:stCxn id="19468" idx="2"/>
            <a:endCxn id="19482" idx="3"/>
          </p:cNvCxnSpPr>
          <p:nvPr/>
        </p:nvCxnSpPr>
        <p:spPr bwMode="auto">
          <a:xfrm rot="16200000" flipH="1">
            <a:off x="8778875" y="2659063"/>
            <a:ext cx="1044575" cy="2276475"/>
          </a:xfrm>
          <a:prstGeom prst="bentConnector4">
            <a:avLst>
              <a:gd name="adj1" fmla="val 41384"/>
              <a:gd name="adj2" fmla="val 110042"/>
            </a:avLst>
          </a:prstGeom>
          <a:noFill/>
          <a:ln w="9525">
            <a:solidFill>
              <a:srgbClr val="000000"/>
            </a:solidFill>
            <a:round/>
            <a:headEnd/>
            <a:tailEnd type="triangle" w="med" len="med"/>
          </a:ln>
        </p:spPr>
      </p:cxnSp>
      <p:cxnSp>
        <p:nvCxnSpPr>
          <p:cNvPr id="19492" name="AutoShape 43"/>
          <p:cNvCxnSpPr>
            <a:cxnSpLocks noChangeShapeType="1"/>
            <a:stCxn id="19460" idx="2"/>
            <a:endCxn id="19484" idx="3"/>
          </p:cNvCxnSpPr>
          <p:nvPr/>
        </p:nvCxnSpPr>
        <p:spPr bwMode="auto">
          <a:xfrm rot="16200000" flipH="1">
            <a:off x="8148638" y="2749550"/>
            <a:ext cx="1765300" cy="2816225"/>
          </a:xfrm>
          <a:prstGeom prst="bentConnector4">
            <a:avLst>
              <a:gd name="adj1" fmla="val 33829"/>
              <a:gd name="adj2" fmla="val 116509"/>
            </a:avLst>
          </a:prstGeom>
          <a:noFill/>
          <a:ln w="9525">
            <a:solidFill>
              <a:srgbClr val="000000"/>
            </a:solidFill>
            <a:round/>
            <a:headEnd/>
            <a:tailEnd type="triangle" w="med" len="med"/>
          </a:ln>
        </p:spPr>
      </p:cxnSp>
      <p:cxnSp>
        <p:nvCxnSpPr>
          <p:cNvPr id="19493" name="AutoShape 44"/>
          <p:cNvCxnSpPr>
            <a:cxnSpLocks noChangeShapeType="1"/>
            <a:stCxn id="19469" idx="2"/>
            <a:endCxn id="19483" idx="3"/>
          </p:cNvCxnSpPr>
          <p:nvPr/>
        </p:nvCxnSpPr>
        <p:spPr bwMode="auto">
          <a:xfrm rot="16200000" flipH="1">
            <a:off x="8733631" y="2974182"/>
            <a:ext cx="1404937" cy="2006600"/>
          </a:xfrm>
          <a:prstGeom prst="bentConnector4">
            <a:avLst>
              <a:gd name="adj1" fmla="val 21667"/>
              <a:gd name="adj2" fmla="val 118046"/>
            </a:avLst>
          </a:prstGeom>
          <a:noFill/>
          <a:ln w="9525">
            <a:solidFill>
              <a:srgbClr val="000000"/>
            </a:solidFill>
            <a:round/>
            <a:headEnd/>
            <a:tailEnd type="triangle" w="med" len="med"/>
          </a:ln>
        </p:spPr>
      </p:cxnSp>
      <p:sp>
        <p:nvSpPr>
          <p:cNvPr id="18477" name="Rectangle 45"/>
          <p:cNvSpPr>
            <a:spLocks noGrp="1" noChangeArrowheads="1"/>
          </p:cNvSpPr>
          <p:nvPr>
            <p:ph type="title" idx="1"/>
          </p:nvPr>
        </p:nvSpPr>
        <p:spPr>
          <a:xfrm>
            <a:off x="576263" y="366713"/>
            <a:ext cx="10367962" cy="641350"/>
          </a:xfrm>
        </p:spPr>
        <p:txBody>
          <a:bodyPr tIns="33516" anchor="ctr"/>
          <a:lstStyle/>
          <a:p>
            <a:pPr marL="0" indent="0" algn="ctr" eaLnBrk="1">
              <a:spcAft>
                <a:spcPct val="0"/>
              </a:spcAft>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3800" smtClean="0"/>
              <a:t>Data structure</a:t>
            </a:r>
          </a:p>
        </p:txBody>
      </p:sp>
      <p:sp>
        <p:nvSpPr>
          <p:cNvPr id="19495" name="Line 15"/>
          <p:cNvSpPr>
            <a:spLocks noChangeShapeType="1"/>
          </p:cNvSpPr>
          <p:nvPr/>
        </p:nvSpPr>
        <p:spPr bwMode="auto">
          <a:xfrm flipH="1">
            <a:off x="7108825" y="1439863"/>
            <a:ext cx="812800" cy="1530350"/>
          </a:xfrm>
          <a:prstGeom prst="line">
            <a:avLst/>
          </a:prstGeom>
          <a:noFill/>
          <a:ln w="9525">
            <a:solidFill>
              <a:srgbClr val="000000"/>
            </a:solidFill>
            <a:round/>
            <a:headEnd/>
            <a:tailEnd type="triangle" w="med" len="med"/>
          </a:ln>
        </p:spPr>
        <p:txBody>
          <a:bodyPr/>
          <a:lstStyle/>
          <a:p>
            <a:endParaRPr lang="en-US"/>
          </a:p>
        </p:txBody>
      </p:sp>
      <p:sp>
        <p:nvSpPr>
          <p:cNvPr id="19496" name="Line 19"/>
          <p:cNvSpPr>
            <a:spLocks noChangeShapeType="1"/>
          </p:cNvSpPr>
          <p:nvPr/>
        </p:nvSpPr>
        <p:spPr bwMode="auto">
          <a:xfrm>
            <a:off x="7920038" y="1979613"/>
            <a:ext cx="990600" cy="990600"/>
          </a:xfrm>
          <a:prstGeom prst="line">
            <a:avLst/>
          </a:prstGeom>
          <a:noFill/>
          <a:ln w="9525">
            <a:solidFill>
              <a:srgbClr val="000000"/>
            </a:solidFill>
            <a:round/>
            <a:headEnd/>
            <a:tailEnd type="triangle" w="med" len="med"/>
          </a:ln>
        </p:spPr>
        <p:txBody>
          <a:bodyPr/>
          <a:lstStyle/>
          <a:p>
            <a:endParaRPr lang="en-US"/>
          </a:p>
        </p:txBody>
      </p:sp>
      <p:sp>
        <p:nvSpPr>
          <p:cNvPr id="19497" name="Line 16"/>
          <p:cNvSpPr>
            <a:spLocks noChangeShapeType="1"/>
          </p:cNvSpPr>
          <p:nvPr/>
        </p:nvSpPr>
        <p:spPr bwMode="auto">
          <a:xfrm flipH="1">
            <a:off x="7918450" y="1439863"/>
            <a:ext cx="903288" cy="1530350"/>
          </a:xfrm>
          <a:prstGeom prst="line">
            <a:avLst/>
          </a:prstGeom>
          <a:noFill/>
          <a:ln w="9525">
            <a:solidFill>
              <a:srgbClr val="000000"/>
            </a:solidFill>
            <a:round/>
            <a:headEnd/>
            <a:tailEnd type="triangle" w="med" len="med"/>
          </a:ln>
        </p:spPr>
        <p:txBody>
          <a:bodyPr/>
          <a:lstStyle/>
          <a:p>
            <a:endParaRPr lang="en-US"/>
          </a:p>
        </p:txBody>
      </p:sp>
      <p:sp>
        <p:nvSpPr>
          <p:cNvPr id="19498" name="Line 18"/>
          <p:cNvSpPr>
            <a:spLocks noChangeShapeType="1"/>
          </p:cNvSpPr>
          <p:nvPr/>
        </p:nvSpPr>
        <p:spPr bwMode="auto">
          <a:xfrm flipH="1">
            <a:off x="8997950" y="1439863"/>
            <a:ext cx="723900" cy="1530350"/>
          </a:xfrm>
          <a:prstGeom prst="line">
            <a:avLst/>
          </a:prstGeom>
          <a:noFill/>
          <a:ln w="9525">
            <a:solidFill>
              <a:srgbClr val="000000"/>
            </a:solidFill>
            <a:round/>
            <a:headEnd/>
            <a:tailEnd type="triangle" w="med" len="med"/>
          </a:ln>
        </p:spPr>
        <p:txBody>
          <a:bodyPr/>
          <a:lstStyle/>
          <a:p>
            <a:endParaRPr lang="en-US"/>
          </a:p>
        </p:txBody>
      </p:sp>
      <p:sp>
        <p:nvSpPr>
          <p:cNvPr id="19499" name="Line 22"/>
          <p:cNvSpPr>
            <a:spLocks noChangeShapeType="1"/>
          </p:cNvSpPr>
          <p:nvPr/>
        </p:nvSpPr>
        <p:spPr bwMode="auto">
          <a:xfrm>
            <a:off x="8856663" y="1979613"/>
            <a:ext cx="333375" cy="974725"/>
          </a:xfrm>
          <a:prstGeom prst="line">
            <a:avLst/>
          </a:prstGeom>
          <a:noFill/>
          <a:ln w="9525">
            <a:solidFill>
              <a:srgbClr val="000000"/>
            </a:solidFill>
            <a:round/>
            <a:headEnd/>
            <a:tailEnd type="triangle" w="med" len="med"/>
          </a:ln>
        </p:spPr>
        <p:txBody>
          <a:bodyPr/>
          <a:lstStyle/>
          <a:p>
            <a:endParaRPr lang="en-US"/>
          </a:p>
        </p:txBody>
      </p:sp>
      <p:sp>
        <p:nvSpPr>
          <p:cNvPr id="19500" name="Line 23"/>
          <p:cNvSpPr>
            <a:spLocks noChangeShapeType="1"/>
          </p:cNvSpPr>
          <p:nvPr/>
        </p:nvSpPr>
        <p:spPr bwMode="auto">
          <a:xfrm flipH="1">
            <a:off x="9766300" y="2025650"/>
            <a:ext cx="66675" cy="928688"/>
          </a:xfrm>
          <a:prstGeom prst="line">
            <a:avLst/>
          </a:prstGeom>
          <a:noFill/>
          <a:ln w="9525">
            <a:solidFill>
              <a:srgbClr val="000000"/>
            </a:solidFill>
            <a:round/>
            <a:headEnd/>
            <a:tailEnd type="triangle" w="med" len="med"/>
          </a:ln>
        </p:spPr>
        <p:txBody>
          <a:bodyPr/>
          <a:lstStyle/>
          <a:p>
            <a:endParaRPr lang="en-US"/>
          </a:p>
        </p:txBody>
      </p:sp>
      <p:cxnSp>
        <p:nvCxnSpPr>
          <p:cNvPr id="19501" name="Shape 89"/>
          <p:cNvCxnSpPr>
            <a:cxnSpLocks noChangeShapeType="1"/>
            <a:stCxn id="19471" idx="2"/>
            <a:endCxn id="19480" idx="1"/>
          </p:cNvCxnSpPr>
          <p:nvPr/>
        </p:nvCxnSpPr>
        <p:spPr bwMode="auto">
          <a:xfrm rot="5400000">
            <a:off x="6724650" y="3871913"/>
            <a:ext cx="1765300" cy="571500"/>
          </a:xfrm>
          <a:prstGeom prst="bentConnector4">
            <a:avLst>
              <a:gd name="adj1" fmla="val 44894"/>
              <a:gd name="adj2" fmla="val 157898"/>
            </a:avLst>
          </a:prstGeom>
          <a:noFill/>
          <a:ln w="9525" algn="ctr">
            <a:solidFill>
              <a:schemeClr val="tx1"/>
            </a:solidFill>
            <a:round/>
            <a:headEnd/>
            <a:tailEnd type="arrow" w="med" len="med"/>
          </a:ln>
        </p:spPr>
      </p:cxnSp>
      <p:cxnSp>
        <p:nvCxnSpPr>
          <p:cNvPr id="19502" name="AutoShape 40"/>
          <p:cNvCxnSpPr>
            <a:cxnSpLocks noChangeShapeType="1"/>
            <a:stCxn id="19489" idx="2"/>
            <a:endCxn id="19478" idx="1"/>
          </p:cNvCxnSpPr>
          <p:nvPr/>
        </p:nvCxnSpPr>
        <p:spPr bwMode="auto">
          <a:xfrm rot="16200000" flipH="1">
            <a:off x="6688931" y="3686970"/>
            <a:ext cx="1044575" cy="220662"/>
          </a:xfrm>
          <a:prstGeom prst="bentConnector2">
            <a:avLst/>
          </a:prstGeom>
          <a:noFill/>
          <a:ln w="9525">
            <a:solidFill>
              <a:srgbClr val="000000"/>
            </a:solidFill>
            <a:round/>
            <a:headEnd/>
            <a:tailEnd type="triangle" w="med" len="med"/>
          </a:ln>
        </p:spPr>
      </p:cxn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990600" y="971550"/>
            <a:ext cx="9539288" cy="4983163"/>
          </a:xfrm>
          <a:prstGeom prst="rect">
            <a:avLst/>
          </a:prstGeom>
          <a:solidFill>
            <a:srgbClr val="000000"/>
          </a:solidFill>
          <a:ln w="18000">
            <a:solidFill>
              <a:srgbClr val="808080"/>
            </a:solidFill>
            <a:round/>
            <a:headEnd/>
            <a:tailEnd/>
          </a:ln>
        </p:spPr>
        <p:txBody>
          <a:bodyPr lIns="99000" tIns="57276" rIns="99000" bIns="54000"/>
          <a:lstStyle/>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FF"/>
                </a:solidFill>
                <a:latin typeface="Consolas" pitchFamily="33" charset="0"/>
              </a:rPr>
              <a:t>int3</a:t>
            </a:r>
            <a:r>
              <a:rPr lang="en-US" sz="1300">
                <a:solidFill>
                  <a:srgbClr val="00FF00"/>
                </a:solidFill>
                <a:latin typeface="Consolas" pitchFamily="33" charset="0"/>
              </a:rPr>
              <a:t> </a:t>
            </a:r>
            <a:r>
              <a:rPr lang="en-US" sz="1300">
                <a:solidFill>
                  <a:srgbClr val="02FF02"/>
                </a:solidFill>
                <a:latin typeface="Consolas" pitchFamily="33" charset="0"/>
              </a:rPr>
              <a:t>tex_coord</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0FFFF"/>
                </a:solidFill>
                <a:latin typeface="Consolas" pitchFamily="33" charset="0"/>
              </a:rPr>
              <a:t>int3</a:t>
            </a:r>
            <a:r>
              <a:rPr lang="en-US" sz="1300">
                <a:solidFill>
                  <a:srgbClr val="FFFF00"/>
                </a:solidFill>
                <a:latin typeface="Consolas" pitchFamily="33" charset="0"/>
              </a:rPr>
              <a:t>(</a:t>
            </a:r>
            <a:r>
              <a:rPr lang="en-US" sz="1300">
                <a:solidFill>
                  <a:srgbClr val="02FF02"/>
                </a:solidFill>
                <a:latin typeface="Consolas" pitchFamily="33" charset="0"/>
              </a:rPr>
              <a:t>In</a:t>
            </a:r>
            <a:r>
              <a:rPr lang="en-US" sz="1300">
                <a:solidFill>
                  <a:srgbClr val="FFFF00"/>
                </a:solidFill>
                <a:latin typeface="Consolas" pitchFamily="33" charset="0"/>
              </a:rPr>
              <a:t>.</a:t>
            </a:r>
            <a:r>
              <a:rPr lang="en-US" sz="1300">
                <a:solidFill>
                  <a:srgbClr val="02FF02"/>
                </a:solidFill>
                <a:latin typeface="Consolas" pitchFamily="33" charset="0"/>
              </a:rPr>
              <a:t>Position</a:t>
            </a:r>
            <a:r>
              <a:rPr lang="en-US" sz="1300">
                <a:solidFill>
                  <a:srgbClr val="FFFF00"/>
                </a:solidFill>
                <a:latin typeface="Consolas" pitchFamily="33" charset="0"/>
              </a:rPr>
              <a:t>.</a:t>
            </a:r>
            <a:r>
              <a:rPr lang="en-US" sz="1300">
                <a:solidFill>
                  <a:srgbClr val="02FF02"/>
                </a:solidFill>
                <a:latin typeface="Consolas" pitchFamily="33" charset="0"/>
              </a:rPr>
              <a:t>xy</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FFFFFF"/>
                </a:solidFill>
                <a:latin typeface="Consolas" pitchFamily="33" charset="0"/>
              </a:rPr>
              <a:t>0</a:t>
            </a:r>
            <a:r>
              <a:rPr lang="en-US" sz="1300">
                <a:solidFill>
                  <a:srgbClr val="FFFF00"/>
                </a:solidFill>
                <a:latin typeface="Consolas" pitchFamily="33" charset="0"/>
              </a:rPr>
              <a:t>);                 </a:t>
            </a:r>
            <a:r>
              <a:rPr lang="en-US" sz="1300">
                <a:solidFill>
                  <a:srgbClr val="008000"/>
                </a:solidFill>
                <a:latin typeface="Consolas" pitchFamily="33" charset="0"/>
              </a:rPr>
              <a:t>// Screen-space position ...</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FF"/>
                </a:solidFill>
                <a:latin typeface="Consolas" pitchFamily="33" charset="0"/>
              </a:rPr>
              <a:t>float</a:t>
            </a:r>
            <a:r>
              <a:rPr lang="en-US" sz="1300">
                <a:solidFill>
                  <a:srgbClr val="00FF00"/>
                </a:solidFill>
                <a:latin typeface="Consolas" pitchFamily="33" charset="0"/>
              </a:rPr>
              <a:t> </a:t>
            </a:r>
            <a:r>
              <a:rPr lang="en-US" sz="1300">
                <a:solidFill>
                  <a:srgbClr val="02FF02"/>
                </a:solidFill>
                <a:latin typeface="Consolas" pitchFamily="33" charset="0"/>
              </a:rPr>
              <a:t>depth</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Depth</a:t>
            </a:r>
            <a:r>
              <a:rPr lang="en-US" sz="1300">
                <a:solidFill>
                  <a:srgbClr val="FFFF00"/>
                </a:solidFill>
                <a:latin typeface="Consolas" pitchFamily="33" charset="0"/>
              </a:rPr>
              <a:t>.</a:t>
            </a:r>
            <a:r>
              <a:rPr lang="en-US" sz="1300">
                <a:solidFill>
                  <a:srgbClr val="02FF02"/>
                </a:solidFill>
                <a:latin typeface="Consolas" pitchFamily="33" charset="0"/>
              </a:rPr>
              <a:t>Load</a:t>
            </a:r>
            <a:r>
              <a:rPr lang="en-US" sz="1300">
                <a:solidFill>
                  <a:srgbClr val="FFFF00"/>
                </a:solidFill>
                <a:latin typeface="Consolas" pitchFamily="33" charset="0"/>
              </a:rPr>
              <a:t>(</a:t>
            </a:r>
            <a:r>
              <a:rPr lang="en-US" sz="1300">
                <a:solidFill>
                  <a:srgbClr val="02FF02"/>
                </a:solidFill>
                <a:latin typeface="Consolas" pitchFamily="33" charset="0"/>
              </a:rPr>
              <a:t>tex_coord</a:t>
            </a:r>
            <a:r>
              <a:rPr lang="en-US" sz="1300">
                <a:solidFill>
                  <a:srgbClr val="FFFF00"/>
                </a:solidFill>
                <a:latin typeface="Consolas" pitchFamily="33" charset="0"/>
              </a:rPr>
              <a:t>);                      </a:t>
            </a:r>
            <a:r>
              <a:rPr lang="en-US" sz="1300">
                <a:solidFill>
                  <a:srgbClr val="008000"/>
                </a:solidFill>
                <a:latin typeface="Consolas" pitchFamily="33" charset="0"/>
              </a:rPr>
              <a:t>// ... and depth</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sz="1100">
              <a:solidFill>
                <a:srgbClr val="00FF00"/>
              </a:solidFill>
              <a:latin typeface="Consolas" pitchFamily="33" charset="0"/>
            </a:endParaRP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FF"/>
                </a:solidFill>
                <a:latin typeface="Consolas" pitchFamily="33" charset="0"/>
              </a:rPr>
              <a:t>int</a:t>
            </a:r>
            <a:r>
              <a:rPr lang="en-US" sz="1300">
                <a:solidFill>
                  <a:srgbClr val="00FF00"/>
                </a:solidFill>
                <a:latin typeface="Consolas" pitchFamily="33" charset="0"/>
              </a:rPr>
              <a:t> </a:t>
            </a:r>
            <a:r>
              <a:rPr lang="en-US" sz="1300">
                <a:solidFill>
                  <a:srgbClr val="02FF02"/>
                </a:solidFill>
                <a:latin typeface="Consolas" pitchFamily="33" charset="0"/>
              </a:rPr>
              <a:t>slice</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0FFFF"/>
                </a:solidFill>
                <a:latin typeface="Consolas" pitchFamily="33" charset="0"/>
              </a:rPr>
              <a:t>int</a:t>
            </a:r>
            <a:r>
              <a:rPr lang="en-US" sz="1300">
                <a:solidFill>
                  <a:srgbClr val="FFFF00"/>
                </a:solidFill>
                <a:latin typeface="Consolas" pitchFamily="33" charset="0"/>
              </a:rPr>
              <a:t>(</a:t>
            </a:r>
            <a:r>
              <a:rPr lang="en-US" sz="1300">
                <a:solidFill>
                  <a:srgbClr val="02FF02"/>
                </a:solidFill>
                <a:latin typeface="Consolas" pitchFamily="33" charset="0"/>
              </a:rPr>
              <a:t>max</a:t>
            </a:r>
            <a:r>
              <a:rPr lang="en-US" sz="1300">
                <a:solidFill>
                  <a:srgbClr val="FFFF00"/>
                </a:solidFill>
                <a:latin typeface="Consolas" pitchFamily="33" charset="0"/>
              </a:rPr>
              <a:t>(</a:t>
            </a:r>
            <a:r>
              <a:rPr lang="en-US" sz="1300">
                <a:solidFill>
                  <a:srgbClr val="02FF02"/>
                </a:solidFill>
                <a:latin typeface="Consolas" pitchFamily="33" charset="0"/>
              </a:rPr>
              <a:t>log2</a:t>
            </a:r>
            <a:r>
              <a:rPr lang="en-US" sz="1300">
                <a:solidFill>
                  <a:srgbClr val="FFFF00"/>
                </a:solidFill>
                <a:latin typeface="Consolas" pitchFamily="33" charset="0"/>
              </a:rPr>
              <a:t>(</a:t>
            </a:r>
            <a:r>
              <a:rPr lang="en-US" sz="1300">
                <a:solidFill>
                  <a:srgbClr val="02FF02"/>
                </a:solidFill>
                <a:latin typeface="Consolas" pitchFamily="33" charset="0"/>
              </a:rPr>
              <a:t>depth </a:t>
            </a:r>
            <a:r>
              <a:rPr lang="en-US" sz="1300">
                <a:solidFill>
                  <a:srgbClr val="FFFF00"/>
                </a:solidFill>
                <a:latin typeface="Consolas" pitchFamily="33" charset="0"/>
              </a:rPr>
              <a:t>*</a:t>
            </a:r>
            <a:r>
              <a:rPr lang="en-US" sz="1300">
                <a:solidFill>
                  <a:srgbClr val="00FF00"/>
                </a:solidFill>
                <a:latin typeface="Consolas" pitchFamily="33" charset="0"/>
              </a:rPr>
              <a:t> ZParam</a:t>
            </a:r>
            <a:r>
              <a:rPr lang="en-US" sz="1300">
                <a:solidFill>
                  <a:srgbClr val="FFFF00"/>
                </a:solidFill>
                <a:latin typeface="Consolas" pitchFamily="33" charset="0"/>
              </a:rPr>
              <a:t>.</a:t>
            </a:r>
            <a:r>
              <a:rPr lang="en-US" sz="1300">
                <a:solidFill>
                  <a:srgbClr val="02FF02"/>
                </a:solidFill>
                <a:latin typeface="Consolas" pitchFamily="33" charset="0"/>
              </a:rPr>
              <a:t>x</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ZParam</a:t>
            </a:r>
            <a:r>
              <a:rPr lang="en-US" sz="1300">
                <a:solidFill>
                  <a:srgbClr val="FFFF00"/>
                </a:solidFill>
                <a:latin typeface="Consolas" pitchFamily="33" charset="0"/>
              </a:rPr>
              <a:t>.</a:t>
            </a:r>
            <a:r>
              <a:rPr lang="en-US" sz="1300">
                <a:solidFill>
                  <a:srgbClr val="00FF00"/>
                </a:solidFill>
                <a:latin typeface="Consolas" pitchFamily="33" charset="0"/>
              </a:rPr>
              <a:t>y</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scale</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bias</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FFFFFF"/>
                </a:solidFill>
                <a:latin typeface="Consolas" pitchFamily="33" charset="0"/>
              </a:rPr>
              <a:t>0</a:t>
            </a:r>
            <a:r>
              <a:rPr lang="en-US" sz="1300">
                <a:solidFill>
                  <a:srgbClr val="FFFF00"/>
                </a:solidFill>
                <a:latin typeface="Consolas" pitchFamily="33" charset="0"/>
              </a:rPr>
              <a:t>)); </a:t>
            </a:r>
            <a:r>
              <a:rPr lang="en-US" sz="1300">
                <a:solidFill>
                  <a:srgbClr val="008000"/>
                </a:solidFill>
                <a:latin typeface="Consolas" pitchFamily="33" charset="0"/>
              </a:rPr>
              <a:t>// Look up cluster</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FF"/>
                </a:solidFill>
                <a:latin typeface="Consolas" pitchFamily="33" charset="0"/>
              </a:rPr>
              <a:t>int4</a:t>
            </a:r>
            <a:r>
              <a:rPr lang="en-US" sz="1300">
                <a:solidFill>
                  <a:srgbClr val="00FF00"/>
                </a:solidFill>
                <a:latin typeface="Consolas" pitchFamily="33" charset="0"/>
              </a:rPr>
              <a:t> </a:t>
            </a:r>
            <a:r>
              <a:rPr lang="en-US" sz="1300">
                <a:solidFill>
                  <a:srgbClr val="02FF02"/>
                </a:solidFill>
                <a:latin typeface="Consolas" pitchFamily="33" charset="0"/>
              </a:rPr>
              <a:t>cluster_coord</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0FFFF"/>
                </a:solidFill>
                <a:latin typeface="Consolas" pitchFamily="33" charset="0"/>
              </a:rPr>
              <a:t>int4</a:t>
            </a:r>
            <a:r>
              <a:rPr lang="en-US" sz="1300">
                <a:solidFill>
                  <a:srgbClr val="FFFF00"/>
                </a:solidFill>
                <a:latin typeface="Consolas" pitchFamily="33" charset="0"/>
              </a:rPr>
              <a:t>(</a:t>
            </a:r>
            <a:r>
              <a:rPr lang="en-US" sz="1300">
                <a:solidFill>
                  <a:srgbClr val="02FF02"/>
                </a:solidFill>
                <a:latin typeface="Consolas" pitchFamily="33" charset="0"/>
              </a:rPr>
              <a:t>tex_coord</a:t>
            </a:r>
            <a:r>
              <a:rPr lang="en-US" sz="1300">
                <a:solidFill>
                  <a:srgbClr val="00FF00"/>
                </a:solidFill>
                <a:latin typeface="Consolas" pitchFamily="33" charset="0"/>
              </a:rPr>
              <a:t> </a:t>
            </a:r>
            <a:r>
              <a:rPr lang="en-US" sz="1300">
                <a:solidFill>
                  <a:srgbClr val="FFFF00"/>
                </a:solidFill>
                <a:latin typeface="Consolas" pitchFamily="33" charset="0"/>
              </a:rPr>
              <a:t>&gt;&gt;</a:t>
            </a:r>
            <a:r>
              <a:rPr lang="en-US" sz="1300">
                <a:solidFill>
                  <a:srgbClr val="00FF00"/>
                </a:solidFill>
                <a:latin typeface="Consolas" pitchFamily="33" charset="0"/>
              </a:rPr>
              <a:t> </a:t>
            </a:r>
            <a:r>
              <a:rPr lang="en-US" sz="1300">
                <a:solidFill>
                  <a:srgbClr val="FFFFFF"/>
                </a:solidFill>
                <a:latin typeface="Consolas" pitchFamily="33" charset="0"/>
              </a:rPr>
              <a:t>6</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slice</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FFFFFF"/>
                </a:solidFill>
                <a:latin typeface="Consolas" pitchFamily="33" charset="0"/>
              </a:rPr>
              <a:t>0</a:t>
            </a:r>
            <a:r>
              <a:rPr lang="en-US" sz="1300">
                <a:solidFill>
                  <a:srgbClr val="FFFF00"/>
                </a:solidFill>
                <a:latin typeface="Consolas" pitchFamily="33" charset="0"/>
              </a:rPr>
              <a:t>);      </a:t>
            </a:r>
            <a:r>
              <a:rPr lang="en-US" sz="1300">
                <a:solidFill>
                  <a:srgbClr val="008000"/>
                </a:solidFill>
                <a:latin typeface="Consolas" pitchFamily="33" charset="0"/>
              </a:rPr>
              <a:t>// TILE_SIZE = 64</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sz="1100">
              <a:solidFill>
                <a:srgbClr val="00FFFF"/>
              </a:solidFill>
              <a:latin typeface="Consolas" pitchFamily="33" charset="0"/>
            </a:endParaRP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FF"/>
                </a:solidFill>
                <a:latin typeface="Consolas" pitchFamily="33" charset="0"/>
              </a:rPr>
              <a:t>uint2</a:t>
            </a:r>
            <a:r>
              <a:rPr lang="en-US" sz="1300">
                <a:solidFill>
                  <a:srgbClr val="00FF00"/>
                </a:solidFill>
                <a:latin typeface="Consolas" pitchFamily="33" charset="0"/>
              </a:rPr>
              <a:t> </a:t>
            </a:r>
            <a:r>
              <a:rPr lang="en-US" sz="1300">
                <a:solidFill>
                  <a:srgbClr val="02FF02"/>
                </a:solidFill>
                <a:latin typeface="Consolas" pitchFamily="33" charset="0"/>
              </a:rPr>
              <a:t>light_data</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LightLookup</a:t>
            </a:r>
            <a:r>
              <a:rPr lang="en-US" sz="1300">
                <a:solidFill>
                  <a:srgbClr val="FFFF00"/>
                </a:solidFill>
                <a:latin typeface="Consolas" pitchFamily="33" charset="0"/>
              </a:rPr>
              <a:t>.</a:t>
            </a:r>
            <a:r>
              <a:rPr lang="en-US" sz="1300">
                <a:solidFill>
                  <a:srgbClr val="02FF02"/>
                </a:solidFill>
                <a:latin typeface="Consolas" pitchFamily="33" charset="0"/>
              </a:rPr>
              <a:t>Load</a:t>
            </a:r>
            <a:r>
              <a:rPr lang="en-US" sz="1300">
                <a:solidFill>
                  <a:srgbClr val="FFFF00"/>
                </a:solidFill>
                <a:latin typeface="Consolas" pitchFamily="33" charset="0"/>
              </a:rPr>
              <a:t>(</a:t>
            </a:r>
            <a:r>
              <a:rPr lang="en-US" sz="1300">
                <a:solidFill>
                  <a:srgbClr val="02FF02"/>
                </a:solidFill>
                <a:latin typeface="Consolas" pitchFamily="33" charset="0"/>
              </a:rPr>
              <a:t>cluster_coord</a:t>
            </a:r>
            <a:r>
              <a:rPr lang="en-US" sz="1300">
                <a:solidFill>
                  <a:srgbClr val="FFFF00"/>
                </a:solidFill>
                <a:latin typeface="Consolas" pitchFamily="33" charset="0"/>
              </a:rPr>
              <a:t>);       </a:t>
            </a:r>
            <a:r>
              <a:rPr lang="en-US" sz="1300">
                <a:solidFill>
                  <a:srgbClr val="008000"/>
                </a:solidFill>
                <a:latin typeface="Consolas" pitchFamily="33" charset="0"/>
              </a:rPr>
              <a:t>// Fetch light list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FF"/>
                </a:solidFill>
                <a:latin typeface="Consolas" pitchFamily="33" charset="0"/>
              </a:rPr>
              <a:t>uint</a:t>
            </a:r>
            <a:r>
              <a:rPr lang="en-US" sz="1300">
                <a:solidFill>
                  <a:srgbClr val="00FF00"/>
                </a:solidFill>
                <a:latin typeface="Consolas" pitchFamily="33" charset="0"/>
              </a:rPr>
              <a:t> </a:t>
            </a:r>
            <a:r>
              <a:rPr lang="en-US" sz="1300">
                <a:solidFill>
                  <a:srgbClr val="02FF02"/>
                </a:solidFill>
                <a:latin typeface="Consolas" pitchFamily="33" charset="0"/>
              </a:rPr>
              <a:t>light_index</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light_data</a:t>
            </a:r>
            <a:r>
              <a:rPr lang="en-US" sz="1300">
                <a:solidFill>
                  <a:srgbClr val="FFFF00"/>
                </a:solidFill>
                <a:latin typeface="Consolas" pitchFamily="33" charset="0"/>
              </a:rPr>
              <a:t>.</a:t>
            </a:r>
            <a:r>
              <a:rPr lang="en-US" sz="1300">
                <a:solidFill>
                  <a:srgbClr val="02FF02"/>
                </a:solidFill>
                <a:latin typeface="Consolas" pitchFamily="33" charset="0"/>
              </a:rPr>
              <a:t>x</a:t>
            </a:r>
            <a:r>
              <a:rPr lang="en-US" sz="1300">
                <a:solidFill>
                  <a:srgbClr val="FFFF00"/>
                </a:solidFill>
                <a:latin typeface="Consolas" pitchFamily="33" charset="0"/>
              </a:rPr>
              <a:t>;                          </a:t>
            </a:r>
            <a:r>
              <a:rPr lang="en-US" sz="1300">
                <a:solidFill>
                  <a:srgbClr val="008000"/>
                </a:solidFill>
                <a:latin typeface="Consolas" pitchFamily="33" charset="0"/>
              </a:rPr>
              <a:t>// Extract parameters</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FF"/>
                </a:solidFill>
                <a:latin typeface="Consolas" pitchFamily="33" charset="0"/>
              </a:rPr>
              <a:t>const</a:t>
            </a:r>
            <a:r>
              <a:rPr lang="en-US" sz="1300">
                <a:solidFill>
                  <a:srgbClr val="00FF00"/>
                </a:solidFill>
                <a:latin typeface="Consolas" pitchFamily="33" charset="0"/>
              </a:rPr>
              <a:t> </a:t>
            </a:r>
            <a:r>
              <a:rPr lang="en-US" sz="1300">
                <a:solidFill>
                  <a:srgbClr val="00FFFF"/>
                </a:solidFill>
                <a:latin typeface="Consolas" pitchFamily="33" charset="0"/>
              </a:rPr>
              <a:t>uint</a:t>
            </a:r>
            <a:r>
              <a:rPr lang="en-US" sz="1300">
                <a:solidFill>
                  <a:srgbClr val="00FF00"/>
                </a:solidFill>
                <a:latin typeface="Consolas" pitchFamily="33" charset="0"/>
              </a:rPr>
              <a:t> </a:t>
            </a:r>
            <a:r>
              <a:rPr lang="en-US" sz="1300">
                <a:solidFill>
                  <a:srgbClr val="02FF02"/>
                </a:solidFill>
                <a:latin typeface="Consolas" pitchFamily="33" charset="0"/>
              </a:rPr>
              <a:t>point_light_count</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light_data</a:t>
            </a:r>
            <a:r>
              <a:rPr lang="en-US" sz="1300">
                <a:solidFill>
                  <a:srgbClr val="FFFF00"/>
                </a:solidFill>
                <a:latin typeface="Consolas" pitchFamily="33" charset="0"/>
              </a:rPr>
              <a:t>.</a:t>
            </a:r>
            <a:r>
              <a:rPr lang="en-US" sz="1300">
                <a:solidFill>
                  <a:srgbClr val="02FF02"/>
                </a:solidFill>
                <a:latin typeface="Consolas" pitchFamily="33" charset="0"/>
              </a:rPr>
              <a:t>y</a:t>
            </a:r>
            <a:r>
              <a:rPr lang="en-US" sz="1300">
                <a:solidFill>
                  <a:srgbClr val="00FF00"/>
                </a:solidFill>
                <a:latin typeface="Consolas" pitchFamily="33" charset="0"/>
              </a:rPr>
              <a:t> </a:t>
            </a:r>
            <a:r>
              <a:rPr lang="en-US" sz="1300">
                <a:solidFill>
                  <a:srgbClr val="FFFF00"/>
                </a:solidFill>
                <a:latin typeface="Consolas" pitchFamily="33" charset="0"/>
              </a:rPr>
              <a:t>&amp;</a:t>
            </a:r>
            <a:r>
              <a:rPr lang="en-US" sz="1300">
                <a:solidFill>
                  <a:srgbClr val="00FF00"/>
                </a:solidFill>
                <a:latin typeface="Consolas" pitchFamily="33" charset="0"/>
              </a:rPr>
              <a:t> </a:t>
            </a:r>
            <a:r>
              <a:rPr lang="en-US" sz="1300">
                <a:solidFill>
                  <a:srgbClr val="FFFFFF"/>
                </a:solidFill>
                <a:latin typeface="Consolas" pitchFamily="33" charset="0"/>
              </a:rPr>
              <a:t>0xFFFF</a:t>
            </a:r>
            <a:r>
              <a:rPr lang="en-US" sz="13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FF"/>
                </a:solidFill>
                <a:latin typeface="Consolas" pitchFamily="33" charset="0"/>
              </a:rPr>
              <a:t>const</a:t>
            </a:r>
            <a:r>
              <a:rPr lang="en-US" sz="1300">
                <a:solidFill>
                  <a:srgbClr val="00FF00"/>
                </a:solidFill>
                <a:latin typeface="Consolas" pitchFamily="33" charset="0"/>
              </a:rPr>
              <a:t> </a:t>
            </a:r>
            <a:r>
              <a:rPr lang="en-US" sz="1300">
                <a:solidFill>
                  <a:srgbClr val="00FFFF"/>
                </a:solidFill>
                <a:latin typeface="Consolas" pitchFamily="33" charset="0"/>
              </a:rPr>
              <a:t>uint</a:t>
            </a:r>
            <a:r>
              <a:rPr lang="en-US" sz="1300">
                <a:solidFill>
                  <a:srgbClr val="00FF00"/>
                </a:solidFill>
                <a:latin typeface="Consolas" pitchFamily="33" charset="0"/>
              </a:rPr>
              <a:t> </a:t>
            </a:r>
            <a:r>
              <a:rPr lang="en-US" sz="1300">
                <a:solidFill>
                  <a:srgbClr val="02FF02"/>
                </a:solidFill>
                <a:latin typeface="Consolas" pitchFamily="33" charset="0"/>
              </a:rPr>
              <a:t>spot_light_count</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light_data</a:t>
            </a:r>
            <a:r>
              <a:rPr lang="en-US" sz="1300">
                <a:solidFill>
                  <a:srgbClr val="FFFF00"/>
                </a:solidFill>
                <a:latin typeface="Consolas" pitchFamily="33" charset="0"/>
              </a:rPr>
              <a:t>.</a:t>
            </a:r>
            <a:r>
              <a:rPr lang="en-US" sz="1300">
                <a:solidFill>
                  <a:srgbClr val="02FF02"/>
                </a:solidFill>
                <a:latin typeface="Consolas" pitchFamily="33" charset="0"/>
              </a:rPr>
              <a:t>y</a:t>
            </a:r>
            <a:r>
              <a:rPr lang="en-US" sz="1300">
                <a:solidFill>
                  <a:srgbClr val="00FF00"/>
                </a:solidFill>
                <a:latin typeface="Consolas" pitchFamily="33" charset="0"/>
              </a:rPr>
              <a:t> </a:t>
            </a:r>
            <a:r>
              <a:rPr lang="en-US" sz="1300">
                <a:solidFill>
                  <a:srgbClr val="FFFF00"/>
                </a:solidFill>
                <a:latin typeface="Consolas" pitchFamily="33" charset="0"/>
              </a:rPr>
              <a:t>&gt;&gt;</a:t>
            </a:r>
            <a:r>
              <a:rPr lang="en-US" sz="1300">
                <a:solidFill>
                  <a:srgbClr val="00FF00"/>
                </a:solidFill>
                <a:latin typeface="Consolas" pitchFamily="33" charset="0"/>
              </a:rPr>
              <a:t> </a:t>
            </a:r>
            <a:r>
              <a:rPr lang="en-US" sz="1300">
                <a:solidFill>
                  <a:srgbClr val="FFFFFF"/>
                </a:solidFill>
                <a:latin typeface="Consolas" pitchFamily="33" charset="0"/>
              </a:rPr>
              <a:t>16</a:t>
            </a:r>
            <a:r>
              <a:rPr lang="en-US" sz="13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sz="1100">
              <a:solidFill>
                <a:srgbClr val="00FF00"/>
              </a:solidFill>
              <a:latin typeface="Consolas" pitchFamily="33" charset="0"/>
            </a:endParaRP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FF"/>
                </a:solidFill>
                <a:latin typeface="Consolas" pitchFamily="33" charset="0"/>
              </a:rPr>
              <a:t>for</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FF"/>
                </a:solidFill>
                <a:latin typeface="Consolas" pitchFamily="33" charset="0"/>
              </a:rPr>
              <a:t>uint</a:t>
            </a:r>
            <a:r>
              <a:rPr lang="en-US" sz="1300">
                <a:solidFill>
                  <a:srgbClr val="00FF00"/>
                </a:solidFill>
                <a:latin typeface="Consolas" pitchFamily="33" charset="0"/>
              </a:rPr>
              <a:t> </a:t>
            </a:r>
            <a:r>
              <a:rPr lang="en-US" sz="1300">
                <a:solidFill>
                  <a:srgbClr val="02FF02"/>
                </a:solidFill>
                <a:latin typeface="Consolas" pitchFamily="33" charset="0"/>
              </a:rPr>
              <a:t>pl</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FFFFFF"/>
                </a:solidFill>
                <a:latin typeface="Consolas" pitchFamily="33" charset="0"/>
              </a:rPr>
              <a:t>0</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pl</a:t>
            </a:r>
            <a:r>
              <a:rPr lang="en-US" sz="1300">
                <a:solidFill>
                  <a:srgbClr val="00FF00"/>
                </a:solidFill>
                <a:latin typeface="Consolas" pitchFamily="33" charset="0"/>
              </a:rPr>
              <a:t> </a:t>
            </a:r>
            <a:r>
              <a:rPr lang="en-US" sz="1300">
                <a:solidFill>
                  <a:srgbClr val="FFFF00"/>
                </a:solidFill>
                <a:latin typeface="Consolas" pitchFamily="33" charset="0"/>
              </a:rPr>
              <a:t>&lt;</a:t>
            </a:r>
            <a:r>
              <a:rPr lang="en-US" sz="1300">
                <a:solidFill>
                  <a:srgbClr val="00FF00"/>
                </a:solidFill>
                <a:latin typeface="Consolas" pitchFamily="33" charset="0"/>
              </a:rPr>
              <a:t> </a:t>
            </a:r>
            <a:r>
              <a:rPr lang="en-US" sz="1300">
                <a:solidFill>
                  <a:srgbClr val="02FF02"/>
                </a:solidFill>
                <a:latin typeface="Consolas" pitchFamily="33" charset="0"/>
              </a:rPr>
              <a:t>point_light_count</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pl</a:t>
            </a:r>
            <a:r>
              <a:rPr lang="en-US" sz="1300">
                <a:solidFill>
                  <a:srgbClr val="FFFF00"/>
                </a:solidFill>
                <a:latin typeface="Consolas" pitchFamily="33" charset="0"/>
              </a:rPr>
              <a:t>++) {         </a:t>
            </a:r>
            <a:r>
              <a:rPr lang="en-US" sz="1300">
                <a:solidFill>
                  <a:srgbClr val="008000"/>
                </a:solidFill>
                <a:latin typeface="Consolas" pitchFamily="33" charset="0"/>
              </a:rPr>
              <a:t>// Point lights</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00"/>
                </a:solidFill>
                <a:latin typeface="Consolas" pitchFamily="33" charset="0"/>
              </a:rPr>
              <a:t>    </a:t>
            </a:r>
            <a:r>
              <a:rPr lang="en-US" sz="1300">
                <a:solidFill>
                  <a:srgbClr val="00FFFF"/>
                </a:solidFill>
                <a:latin typeface="Consolas" pitchFamily="33" charset="0"/>
              </a:rPr>
              <a:t>uint</a:t>
            </a:r>
            <a:r>
              <a:rPr lang="en-US" sz="1300">
                <a:solidFill>
                  <a:srgbClr val="00FF00"/>
                </a:solidFill>
                <a:latin typeface="Consolas" pitchFamily="33" charset="0"/>
              </a:rPr>
              <a:t> </a:t>
            </a:r>
            <a:r>
              <a:rPr lang="en-US" sz="1300">
                <a:solidFill>
                  <a:srgbClr val="02FF02"/>
                </a:solidFill>
                <a:latin typeface="Consolas" pitchFamily="33" charset="0"/>
              </a:rPr>
              <a:t>index</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LightIndices</a:t>
            </a:r>
            <a:r>
              <a:rPr lang="en-US" sz="1300">
                <a:solidFill>
                  <a:srgbClr val="FFFF00"/>
                </a:solidFill>
                <a:latin typeface="Consolas" pitchFamily="33" charset="0"/>
              </a:rPr>
              <a:t>[</a:t>
            </a:r>
            <a:r>
              <a:rPr lang="en-US" sz="1300">
                <a:solidFill>
                  <a:srgbClr val="02FF02"/>
                </a:solidFill>
                <a:latin typeface="Consolas" pitchFamily="33" charset="0"/>
              </a:rPr>
              <a:t>light_index</a:t>
            </a:r>
            <a:r>
              <a:rPr lang="en-US" sz="1300">
                <a:solidFill>
                  <a:srgbClr val="FFFF00"/>
                </a:solidFill>
                <a:latin typeface="Consolas" pitchFamily="33" charset="0"/>
              </a:rPr>
              <a:t>++].</a:t>
            </a:r>
            <a:r>
              <a:rPr lang="en-US" sz="1300">
                <a:solidFill>
                  <a:srgbClr val="02FF02"/>
                </a:solidFill>
                <a:latin typeface="Consolas" pitchFamily="33" charset="0"/>
              </a:rPr>
              <a:t>x</a:t>
            </a:r>
            <a:r>
              <a:rPr lang="en-US" sz="13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sz="1100">
              <a:solidFill>
                <a:srgbClr val="00FF00"/>
              </a:solidFill>
              <a:latin typeface="Consolas" pitchFamily="33" charset="0"/>
            </a:endParaRP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00"/>
                </a:solidFill>
                <a:latin typeface="Consolas" pitchFamily="33" charset="0"/>
              </a:rPr>
              <a:t>    </a:t>
            </a:r>
            <a:r>
              <a:rPr lang="en-US" sz="1300">
                <a:solidFill>
                  <a:srgbClr val="00FFFF"/>
                </a:solidFill>
                <a:latin typeface="Consolas" pitchFamily="33" charset="0"/>
              </a:rPr>
              <a:t>float3</a:t>
            </a:r>
            <a:r>
              <a:rPr lang="en-US" sz="1300">
                <a:solidFill>
                  <a:srgbClr val="00FF00"/>
                </a:solidFill>
                <a:latin typeface="Consolas" pitchFamily="33" charset="0"/>
              </a:rPr>
              <a:t> </a:t>
            </a:r>
            <a:r>
              <a:rPr lang="en-US" sz="1300">
                <a:solidFill>
                  <a:srgbClr val="02FF02"/>
                </a:solidFill>
                <a:latin typeface="Consolas" pitchFamily="33" charset="0"/>
              </a:rPr>
              <a:t>LightPos</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PointLights</a:t>
            </a:r>
            <a:r>
              <a:rPr lang="en-US" sz="1300">
                <a:solidFill>
                  <a:srgbClr val="FFFF00"/>
                </a:solidFill>
                <a:latin typeface="Consolas" pitchFamily="33" charset="0"/>
              </a:rPr>
              <a:t>[</a:t>
            </a:r>
            <a:r>
              <a:rPr lang="en-US" sz="1300">
                <a:solidFill>
                  <a:srgbClr val="02FF02"/>
                </a:solidFill>
                <a:latin typeface="Consolas" pitchFamily="33" charset="0"/>
              </a:rPr>
              <a:t>index</a:t>
            </a:r>
            <a:r>
              <a:rPr lang="en-US" sz="1300">
                <a:solidFill>
                  <a:srgbClr val="FFFF00"/>
                </a:solidFill>
                <a:latin typeface="Consolas" pitchFamily="33" charset="0"/>
              </a:rPr>
              <a:t>].</a:t>
            </a:r>
            <a:r>
              <a:rPr lang="en-US" sz="1300">
                <a:solidFill>
                  <a:srgbClr val="02FF02"/>
                </a:solidFill>
                <a:latin typeface="Consolas" pitchFamily="33" charset="0"/>
              </a:rPr>
              <a:t>xyz</a:t>
            </a:r>
            <a:r>
              <a:rPr lang="en-US" sz="13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00"/>
                </a:solidFill>
                <a:latin typeface="Consolas" pitchFamily="33" charset="0"/>
              </a:rPr>
              <a:t>    </a:t>
            </a:r>
            <a:r>
              <a:rPr lang="en-US" sz="1300">
                <a:solidFill>
                  <a:srgbClr val="00FFFF"/>
                </a:solidFill>
                <a:latin typeface="Consolas" pitchFamily="33" charset="0"/>
              </a:rPr>
              <a:t>float3</a:t>
            </a:r>
            <a:r>
              <a:rPr lang="en-US" sz="1300">
                <a:solidFill>
                  <a:srgbClr val="00FF00"/>
                </a:solidFill>
                <a:latin typeface="Consolas" pitchFamily="33" charset="0"/>
              </a:rPr>
              <a:t> </a:t>
            </a:r>
            <a:r>
              <a:rPr lang="en-US" sz="1300">
                <a:solidFill>
                  <a:srgbClr val="02FF02"/>
                </a:solidFill>
                <a:latin typeface="Consolas" pitchFamily="33" charset="0"/>
              </a:rPr>
              <a:t>Color</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PointLights</a:t>
            </a:r>
            <a:r>
              <a:rPr lang="en-US" sz="1300">
                <a:solidFill>
                  <a:srgbClr val="FFFF00"/>
                </a:solidFill>
                <a:latin typeface="Consolas" pitchFamily="33" charset="0"/>
              </a:rPr>
              <a:t>[</a:t>
            </a:r>
            <a:r>
              <a:rPr lang="en-US" sz="1300">
                <a:solidFill>
                  <a:srgbClr val="02FF02"/>
                </a:solidFill>
                <a:latin typeface="Consolas" pitchFamily="33" charset="0"/>
              </a:rPr>
              <a:t>index</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FFFFFF"/>
                </a:solidFill>
                <a:latin typeface="Consolas" pitchFamily="33" charset="0"/>
              </a:rPr>
              <a:t>1</a:t>
            </a:r>
            <a:r>
              <a:rPr lang="en-US" sz="1300">
                <a:solidFill>
                  <a:srgbClr val="FFFF00"/>
                </a:solidFill>
                <a:latin typeface="Consolas" pitchFamily="33" charset="0"/>
              </a:rPr>
              <a:t>].</a:t>
            </a:r>
            <a:r>
              <a:rPr lang="en-US" sz="1300">
                <a:solidFill>
                  <a:srgbClr val="02FF02"/>
                </a:solidFill>
                <a:latin typeface="Consolas" pitchFamily="33" charset="0"/>
              </a:rPr>
              <a:t>rgb</a:t>
            </a:r>
            <a:r>
              <a:rPr lang="en-US" sz="13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00"/>
                </a:solidFill>
                <a:latin typeface="Consolas" pitchFamily="33" charset="0"/>
              </a:rPr>
              <a:t>    </a:t>
            </a:r>
            <a:r>
              <a:rPr lang="en-US" sz="1300">
                <a:solidFill>
                  <a:srgbClr val="008000"/>
                </a:solidFill>
                <a:latin typeface="Consolas" pitchFamily="33" charset="0"/>
              </a:rPr>
              <a:t>// Compute pointlight here ...</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sz="1100">
              <a:solidFill>
                <a:srgbClr val="00FF00"/>
              </a:solidFill>
              <a:latin typeface="Consolas" pitchFamily="33" charset="0"/>
            </a:endParaRP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FF"/>
                </a:solidFill>
                <a:latin typeface="Consolas" pitchFamily="33" charset="0"/>
              </a:rPr>
              <a:t>for</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FF"/>
                </a:solidFill>
                <a:latin typeface="Consolas" pitchFamily="33" charset="0"/>
              </a:rPr>
              <a:t>uint</a:t>
            </a:r>
            <a:r>
              <a:rPr lang="en-US" sz="1300">
                <a:solidFill>
                  <a:srgbClr val="00FF00"/>
                </a:solidFill>
                <a:latin typeface="Consolas" pitchFamily="33" charset="0"/>
              </a:rPr>
              <a:t> </a:t>
            </a:r>
            <a:r>
              <a:rPr lang="en-US" sz="1300">
                <a:solidFill>
                  <a:srgbClr val="02FF02"/>
                </a:solidFill>
                <a:latin typeface="Consolas" pitchFamily="33" charset="0"/>
              </a:rPr>
              <a:t>sl</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FFFFFF"/>
                </a:solidFill>
                <a:latin typeface="Consolas" pitchFamily="33" charset="0"/>
              </a:rPr>
              <a:t>0</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sl</a:t>
            </a:r>
            <a:r>
              <a:rPr lang="en-US" sz="1300">
                <a:solidFill>
                  <a:srgbClr val="00FF00"/>
                </a:solidFill>
                <a:latin typeface="Consolas" pitchFamily="33" charset="0"/>
              </a:rPr>
              <a:t> </a:t>
            </a:r>
            <a:r>
              <a:rPr lang="en-US" sz="1300">
                <a:solidFill>
                  <a:srgbClr val="FFFF00"/>
                </a:solidFill>
                <a:latin typeface="Consolas" pitchFamily="33" charset="0"/>
              </a:rPr>
              <a:t>&lt;</a:t>
            </a:r>
            <a:r>
              <a:rPr lang="en-US" sz="1300">
                <a:solidFill>
                  <a:srgbClr val="00FF00"/>
                </a:solidFill>
                <a:latin typeface="Consolas" pitchFamily="33" charset="0"/>
              </a:rPr>
              <a:t> </a:t>
            </a:r>
            <a:r>
              <a:rPr lang="en-US" sz="1300">
                <a:solidFill>
                  <a:srgbClr val="02FF02"/>
                </a:solidFill>
                <a:latin typeface="Consolas" pitchFamily="33" charset="0"/>
              </a:rPr>
              <a:t>spot_light_count</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sl</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FFFF00"/>
                </a:solidFill>
                <a:latin typeface="Consolas" pitchFamily="33" charset="0"/>
              </a:rPr>
              <a:t>{          </a:t>
            </a:r>
            <a:r>
              <a:rPr lang="en-US" sz="1300">
                <a:solidFill>
                  <a:srgbClr val="008000"/>
                </a:solidFill>
                <a:latin typeface="Consolas" pitchFamily="33" charset="0"/>
              </a:rPr>
              <a:t>// Spot lights</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00"/>
                </a:solidFill>
                <a:latin typeface="Consolas" pitchFamily="33" charset="0"/>
              </a:rPr>
              <a:t>    </a:t>
            </a:r>
            <a:r>
              <a:rPr lang="en-US" sz="1300">
                <a:solidFill>
                  <a:srgbClr val="00FFFF"/>
                </a:solidFill>
                <a:latin typeface="Consolas" pitchFamily="33" charset="0"/>
              </a:rPr>
              <a:t>uint</a:t>
            </a:r>
            <a:r>
              <a:rPr lang="en-US" sz="1300">
                <a:solidFill>
                  <a:srgbClr val="00FF00"/>
                </a:solidFill>
                <a:latin typeface="Consolas" pitchFamily="33" charset="0"/>
              </a:rPr>
              <a:t> </a:t>
            </a:r>
            <a:r>
              <a:rPr lang="en-US" sz="1300">
                <a:solidFill>
                  <a:srgbClr val="02FF02"/>
                </a:solidFill>
                <a:latin typeface="Consolas" pitchFamily="33" charset="0"/>
              </a:rPr>
              <a:t>index</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LightIndices</a:t>
            </a:r>
            <a:r>
              <a:rPr lang="en-US" sz="1300">
                <a:solidFill>
                  <a:srgbClr val="FFFF00"/>
                </a:solidFill>
                <a:latin typeface="Consolas" pitchFamily="33" charset="0"/>
              </a:rPr>
              <a:t>[</a:t>
            </a:r>
            <a:r>
              <a:rPr lang="en-US" sz="1300">
                <a:solidFill>
                  <a:srgbClr val="02FF02"/>
                </a:solidFill>
                <a:latin typeface="Consolas" pitchFamily="33" charset="0"/>
              </a:rPr>
              <a:t>light_index</a:t>
            </a:r>
            <a:r>
              <a:rPr lang="en-US" sz="1300">
                <a:solidFill>
                  <a:srgbClr val="FFFF00"/>
                </a:solidFill>
                <a:latin typeface="Consolas" pitchFamily="33" charset="0"/>
              </a:rPr>
              <a:t>++].</a:t>
            </a:r>
            <a:r>
              <a:rPr lang="en-US" sz="1300">
                <a:solidFill>
                  <a:srgbClr val="02FF02"/>
                </a:solidFill>
                <a:latin typeface="Consolas" pitchFamily="33" charset="0"/>
              </a:rPr>
              <a:t>x</a:t>
            </a:r>
            <a:r>
              <a:rPr lang="en-US" sz="13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sz="1100">
              <a:solidFill>
                <a:srgbClr val="00FF00"/>
              </a:solidFill>
              <a:latin typeface="Consolas" pitchFamily="33" charset="0"/>
            </a:endParaRP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00"/>
                </a:solidFill>
                <a:latin typeface="Consolas" pitchFamily="33" charset="0"/>
              </a:rPr>
              <a:t>    </a:t>
            </a:r>
            <a:r>
              <a:rPr lang="en-US" sz="1300">
                <a:solidFill>
                  <a:srgbClr val="00FFFF"/>
                </a:solidFill>
                <a:latin typeface="Consolas" pitchFamily="33" charset="0"/>
              </a:rPr>
              <a:t>float3</a:t>
            </a:r>
            <a:r>
              <a:rPr lang="en-US" sz="1300">
                <a:solidFill>
                  <a:srgbClr val="00FF00"/>
                </a:solidFill>
                <a:latin typeface="Consolas" pitchFamily="33" charset="0"/>
              </a:rPr>
              <a:t> </a:t>
            </a:r>
            <a:r>
              <a:rPr lang="en-US" sz="1300">
                <a:solidFill>
                  <a:srgbClr val="02FF02"/>
                </a:solidFill>
                <a:latin typeface="Consolas" pitchFamily="33" charset="0"/>
              </a:rPr>
              <a:t>LightPos</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SpotLights</a:t>
            </a:r>
            <a:r>
              <a:rPr lang="en-US" sz="1300">
                <a:solidFill>
                  <a:srgbClr val="FFFF00"/>
                </a:solidFill>
                <a:latin typeface="Consolas" pitchFamily="33" charset="0"/>
              </a:rPr>
              <a:t>[</a:t>
            </a:r>
            <a:r>
              <a:rPr lang="en-US" sz="1300">
                <a:solidFill>
                  <a:srgbClr val="02FF02"/>
                </a:solidFill>
                <a:latin typeface="Consolas" pitchFamily="33" charset="0"/>
              </a:rPr>
              <a:t>index</a:t>
            </a:r>
            <a:r>
              <a:rPr lang="en-US" sz="1300">
                <a:solidFill>
                  <a:srgbClr val="FFFF00"/>
                </a:solidFill>
                <a:latin typeface="Consolas" pitchFamily="33" charset="0"/>
              </a:rPr>
              <a:t>].</a:t>
            </a:r>
            <a:r>
              <a:rPr lang="en-US" sz="1300">
                <a:solidFill>
                  <a:srgbClr val="02FF02"/>
                </a:solidFill>
                <a:latin typeface="Consolas" pitchFamily="33" charset="0"/>
              </a:rPr>
              <a:t>xyz</a:t>
            </a:r>
            <a:r>
              <a:rPr lang="en-US" sz="13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00"/>
                </a:solidFill>
                <a:latin typeface="Consolas" pitchFamily="33" charset="0"/>
              </a:rPr>
              <a:t>    </a:t>
            </a:r>
            <a:r>
              <a:rPr lang="en-US" sz="1300">
                <a:solidFill>
                  <a:srgbClr val="00FFFF"/>
                </a:solidFill>
                <a:latin typeface="Consolas" pitchFamily="33" charset="0"/>
              </a:rPr>
              <a:t>float3</a:t>
            </a:r>
            <a:r>
              <a:rPr lang="en-US" sz="1300">
                <a:solidFill>
                  <a:srgbClr val="00FF00"/>
                </a:solidFill>
                <a:latin typeface="Consolas" pitchFamily="33" charset="0"/>
              </a:rPr>
              <a:t> </a:t>
            </a:r>
            <a:r>
              <a:rPr lang="en-US" sz="1300">
                <a:solidFill>
                  <a:srgbClr val="02FF02"/>
                </a:solidFill>
                <a:latin typeface="Consolas" pitchFamily="33" charset="0"/>
              </a:rPr>
              <a:t>Color</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02FF02"/>
                </a:solidFill>
                <a:latin typeface="Consolas" pitchFamily="33" charset="0"/>
              </a:rPr>
              <a:t>SpotLights</a:t>
            </a:r>
            <a:r>
              <a:rPr lang="en-US" sz="1300">
                <a:solidFill>
                  <a:srgbClr val="FFFF00"/>
                </a:solidFill>
                <a:latin typeface="Consolas" pitchFamily="33" charset="0"/>
              </a:rPr>
              <a:t>[</a:t>
            </a:r>
            <a:r>
              <a:rPr lang="en-US" sz="1300">
                <a:solidFill>
                  <a:srgbClr val="02FF02"/>
                </a:solidFill>
                <a:latin typeface="Consolas" pitchFamily="33" charset="0"/>
              </a:rPr>
              <a:t>index</a:t>
            </a:r>
            <a:r>
              <a:rPr lang="en-US" sz="1300">
                <a:solidFill>
                  <a:srgbClr val="00FF00"/>
                </a:solidFill>
                <a:latin typeface="Consolas" pitchFamily="33" charset="0"/>
              </a:rPr>
              <a:t> </a:t>
            </a:r>
            <a:r>
              <a:rPr lang="en-US" sz="1300">
                <a:solidFill>
                  <a:srgbClr val="FFFF00"/>
                </a:solidFill>
                <a:latin typeface="Consolas" pitchFamily="33" charset="0"/>
              </a:rPr>
              <a:t>+</a:t>
            </a:r>
            <a:r>
              <a:rPr lang="en-US" sz="1300">
                <a:solidFill>
                  <a:srgbClr val="00FF00"/>
                </a:solidFill>
                <a:latin typeface="Consolas" pitchFamily="33" charset="0"/>
              </a:rPr>
              <a:t> </a:t>
            </a:r>
            <a:r>
              <a:rPr lang="en-US" sz="1300">
                <a:solidFill>
                  <a:srgbClr val="FFFFFF"/>
                </a:solidFill>
                <a:latin typeface="Consolas" pitchFamily="33" charset="0"/>
              </a:rPr>
              <a:t>1</a:t>
            </a:r>
            <a:r>
              <a:rPr lang="en-US" sz="1300">
                <a:solidFill>
                  <a:srgbClr val="FFFF00"/>
                </a:solidFill>
                <a:latin typeface="Consolas" pitchFamily="33" charset="0"/>
              </a:rPr>
              <a:t>].</a:t>
            </a:r>
            <a:r>
              <a:rPr lang="en-US" sz="1300">
                <a:solidFill>
                  <a:srgbClr val="02FF02"/>
                </a:solidFill>
                <a:latin typeface="Consolas" pitchFamily="33" charset="0"/>
              </a:rPr>
              <a:t>rgb</a:t>
            </a:r>
            <a:r>
              <a:rPr lang="en-US" sz="13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00FF00"/>
                </a:solidFill>
                <a:latin typeface="Consolas" pitchFamily="33" charset="0"/>
              </a:rPr>
              <a:t>    </a:t>
            </a:r>
            <a:r>
              <a:rPr lang="en-US" sz="1300">
                <a:solidFill>
                  <a:srgbClr val="008000"/>
                </a:solidFill>
                <a:latin typeface="Consolas" pitchFamily="33" charset="0"/>
              </a:rPr>
              <a:t>// Compute spotlight here ...</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300">
                <a:solidFill>
                  <a:srgbClr val="FFFF00"/>
                </a:solidFill>
                <a:latin typeface="Consolas" pitchFamily="33" charset="0"/>
              </a:rPr>
              <a:t>}</a:t>
            </a:r>
          </a:p>
        </p:txBody>
      </p:sp>
      <p:sp>
        <p:nvSpPr>
          <p:cNvPr id="20483" name="Rectangle 2"/>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Shader</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body"/>
          </p:nvPr>
        </p:nvSpPr>
        <p:spPr>
          <a:xfrm>
            <a:off x="576263" y="1008063"/>
            <a:ext cx="10367962" cy="5040312"/>
          </a:xfrm>
        </p:spPr>
        <p:txBody>
          <a:bodyPr tIns="23814" anchor="t"/>
          <a:lstStyle/>
          <a:p>
            <a:pPr marL="431800" indent="-323850" algn="l" eaLnBrk="1">
              <a:spcAft>
                <a:spcPts val="1213"/>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700" smtClean="0"/>
              <a:t>Memory optimization</a:t>
            </a:r>
          </a:p>
          <a:p>
            <a:pPr marL="863600" lvl="1" indent="-323850" algn="l" eaLnBrk="1">
              <a:spcAft>
                <a:spcPts val="975"/>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400" smtClean="0"/>
              <a:t>Naive approach: Allocate theoretical max</a:t>
            </a:r>
          </a:p>
          <a:p>
            <a:pPr marL="1295400" lvl="2" indent="-287338" algn="l" eaLnBrk="1">
              <a:spcAft>
                <a:spcPts val="738"/>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100" smtClean="0"/>
              <a:t>All clusters address all lights</a:t>
            </a:r>
          </a:p>
          <a:p>
            <a:pPr marL="1727200" lvl="3" indent="-215900" algn="l" eaLnBrk="1">
              <a:spcAft>
                <a:spcPts val="48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1700" smtClean="0"/>
              <a:t>Not likely</a:t>
            </a:r>
          </a:p>
          <a:p>
            <a:pPr marL="1295400" lvl="2" indent="-287338" algn="l" eaLnBrk="1">
              <a:spcAft>
                <a:spcPts val="738"/>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100" smtClean="0"/>
              <a:t>Might be several megabytes</a:t>
            </a:r>
          </a:p>
          <a:p>
            <a:pPr marL="1295400" lvl="2" indent="-287338" algn="l" eaLnBrk="1">
              <a:spcAft>
                <a:spcPts val="738"/>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100" smtClean="0"/>
              <a:t>Most never used</a:t>
            </a:r>
          </a:p>
          <a:p>
            <a:pPr marL="863600" lvl="1" indent="-323850" algn="l" eaLnBrk="1">
              <a:spcAft>
                <a:spcPts val="975"/>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400" smtClean="0"/>
              <a:t>Semi-Conservative approach</a:t>
            </a:r>
          </a:p>
          <a:p>
            <a:pPr marL="1295400" lvl="2" indent="-287338" algn="l" eaLnBrk="1">
              <a:spcAft>
                <a:spcPts val="738"/>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100" smtClean="0"/>
              <a:t>Construct massive worst-case scenario</a:t>
            </a:r>
          </a:p>
          <a:p>
            <a:pPr marL="1727200" lvl="3" indent="-215900" algn="l" eaLnBrk="1">
              <a:spcAft>
                <a:spcPts val="48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1700" smtClean="0"/>
              <a:t>Multiply by 2, or what makes you comfortable</a:t>
            </a:r>
          </a:p>
          <a:p>
            <a:pPr marL="1727200" lvl="3" indent="-215900" algn="l" eaLnBrk="1">
              <a:spcAft>
                <a:spcPts val="48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1700" smtClean="0"/>
              <a:t>Still likely only a small fraction of theoretical max</a:t>
            </a:r>
          </a:p>
          <a:p>
            <a:pPr marL="1295400" lvl="2" indent="-287338" algn="l" eaLnBrk="1">
              <a:spcAft>
                <a:spcPts val="738"/>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2100" smtClean="0"/>
              <a:t>Assert at runtime that you never go over allocation</a:t>
            </a:r>
          </a:p>
          <a:p>
            <a:pPr marL="1727200" lvl="3" indent="-215900" algn="l" eaLnBrk="1">
              <a:spcAft>
                <a:spcPts val="48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1700" smtClean="0"/>
              <a:t>Warn if you ever get close</a:t>
            </a:r>
          </a:p>
        </p:txBody>
      </p:sp>
      <p:sp>
        <p:nvSpPr>
          <p:cNvPr id="20482" name="Rectangle 2"/>
          <p:cNvSpPr>
            <a:spLocks noGrp="1" noChangeArrowheads="1"/>
          </p:cNvSpPr>
          <p:nvPr>
            <p:ph type="title" idx="1"/>
          </p:nvPr>
        </p:nvSpPr>
        <p:spPr>
          <a:xfrm>
            <a:off x="576263" y="366713"/>
            <a:ext cx="10367962" cy="641350"/>
          </a:xfrm>
        </p:spPr>
        <p:txBody>
          <a:bodyPr tIns="33516" anchor="ctr"/>
          <a:lstStyle/>
          <a:p>
            <a:pPr marL="0" indent="0" algn="ctr" eaLnBrk="1">
              <a:spcAft>
                <a:spcPct val="0"/>
              </a:spcAft>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3800" smtClean="0"/>
              <a:t>Data structure</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noChangeArrowheads="1"/>
          </p:cNvPicPr>
          <p:nvPr/>
        </p:nvPicPr>
        <p:blipFill>
          <a:blip r:embed="rId3" cstate="print"/>
          <a:srcRect/>
          <a:stretch>
            <a:fillRect/>
          </a:stretch>
        </p:blipFill>
        <p:spPr bwMode="auto">
          <a:xfrm>
            <a:off x="2970213" y="1422400"/>
            <a:ext cx="5670550" cy="4606925"/>
          </a:xfrm>
          <a:prstGeom prst="rect">
            <a:avLst/>
          </a:prstGeom>
          <a:noFill/>
          <a:ln w="9525">
            <a:noFill/>
            <a:round/>
            <a:headEnd/>
            <a:tailEnd/>
          </a:ln>
        </p:spPr>
      </p:pic>
      <p:sp>
        <p:nvSpPr>
          <p:cNvPr id="22531" name="Rectangle 2"/>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Clustering and depth</a:t>
            </a:r>
          </a:p>
        </p:txBody>
      </p:sp>
      <p:sp>
        <p:nvSpPr>
          <p:cNvPr id="22532" name="Rectangle 3"/>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Sample frustum with depths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Practical Clustered Shading</a:t>
            </a:r>
          </a:p>
        </p:txBody>
      </p:sp>
      <p:sp>
        <p:nvSpPr>
          <p:cNvPr id="5123" name="Rectangle 2"/>
          <p:cNvSpPr>
            <a:spLocks noGrp="1" noChangeArrowheads="1"/>
          </p:cNvSpPr>
          <p:nvPr>
            <p:ph type="body" idx="1"/>
          </p:nvPr>
        </p:nvSpPr>
        <p:spPr>
          <a:xfrm>
            <a:off x="576263" y="1008063"/>
            <a:ext cx="10367962" cy="5040312"/>
          </a:xfrm>
        </p:spPr>
        <p:txBody>
          <a:bodyPr tIns="24695"/>
          <a:lstStyle/>
          <a:p>
            <a:pPr marL="431800" indent="-323850" eaLnBrk="1">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2800" smtClean="0"/>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800" smtClean="0"/>
              <a:t>History of lighting in the Avalanche Engine</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800" smtClean="0"/>
              <a:t>Why Clustered Shading?</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800" smtClean="0"/>
              <a:t>Adaptations for the Avalanche Engine</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800" smtClean="0"/>
              <a:t>Performance</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800" smtClean="0"/>
              <a:t>Future work</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Clustering and depth</a:t>
            </a:r>
          </a:p>
        </p:txBody>
      </p:sp>
      <p:sp>
        <p:nvSpPr>
          <p:cNvPr id="23555"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Tiled frustum</a:t>
            </a:r>
          </a:p>
        </p:txBody>
      </p:sp>
      <p:pic>
        <p:nvPicPr>
          <p:cNvPr id="23556" name="Picture 3"/>
          <p:cNvPicPr>
            <a:picLocks noChangeAspect="1" noChangeArrowheads="1"/>
          </p:cNvPicPr>
          <p:nvPr/>
        </p:nvPicPr>
        <p:blipFill>
          <a:blip r:embed="rId3" cstate="print"/>
          <a:srcRect/>
          <a:stretch>
            <a:fillRect/>
          </a:stretch>
        </p:blipFill>
        <p:spPr bwMode="auto">
          <a:xfrm>
            <a:off x="2970213" y="1423988"/>
            <a:ext cx="5670550" cy="46069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Clustering and depth</a:t>
            </a:r>
          </a:p>
        </p:txBody>
      </p:sp>
      <p:sp>
        <p:nvSpPr>
          <p:cNvPr id="24579"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Depth ranges for Tiled Deferred / Forward+</a:t>
            </a:r>
          </a:p>
        </p:txBody>
      </p:sp>
      <p:pic>
        <p:nvPicPr>
          <p:cNvPr id="24580" name="Picture 3"/>
          <p:cNvPicPr>
            <a:picLocks noChangeAspect="1" noChangeArrowheads="1"/>
          </p:cNvPicPr>
          <p:nvPr/>
        </p:nvPicPr>
        <p:blipFill>
          <a:blip r:embed="rId3" cstate="print"/>
          <a:srcRect/>
          <a:stretch>
            <a:fillRect/>
          </a:stretch>
        </p:blipFill>
        <p:spPr bwMode="auto">
          <a:xfrm>
            <a:off x="2970213" y="1423988"/>
            <a:ext cx="5668962" cy="46069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Clustering and depth</a:t>
            </a:r>
          </a:p>
        </p:txBody>
      </p:sp>
      <p:sp>
        <p:nvSpPr>
          <p:cNvPr id="25603"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Depth ranges for Tiled Deferred / Forward+ with 2.5D culling</a:t>
            </a:r>
          </a:p>
        </p:txBody>
      </p:sp>
      <p:pic>
        <p:nvPicPr>
          <p:cNvPr id="25604" name="Picture 3"/>
          <p:cNvPicPr>
            <a:picLocks noChangeAspect="1" noChangeArrowheads="1"/>
          </p:cNvPicPr>
          <p:nvPr/>
        </p:nvPicPr>
        <p:blipFill>
          <a:blip r:embed="rId3" cstate="print"/>
          <a:srcRect/>
          <a:stretch>
            <a:fillRect/>
          </a:stretch>
        </p:blipFill>
        <p:spPr bwMode="auto">
          <a:xfrm>
            <a:off x="2970213" y="1423988"/>
            <a:ext cx="5670550" cy="46069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Clustering and depth</a:t>
            </a:r>
          </a:p>
        </p:txBody>
      </p:sp>
      <p:sp>
        <p:nvSpPr>
          <p:cNvPr id="26627"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Clustered frustum</a:t>
            </a:r>
          </a:p>
        </p:txBody>
      </p:sp>
      <p:pic>
        <p:nvPicPr>
          <p:cNvPr id="26628" name="Picture 3"/>
          <p:cNvPicPr>
            <a:picLocks noChangeAspect="1" noChangeArrowheads="1"/>
          </p:cNvPicPr>
          <p:nvPr/>
        </p:nvPicPr>
        <p:blipFill>
          <a:blip r:embed="rId3" cstate="print"/>
          <a:srcRect/>
          <a:stretch>
            <a:fillRect/>
          </a:stretch>
        </p:blipFill>
        <p:spPr bwMode="auto">
          <a:xfrm>
            <a:off x="2970213" y="1422400"/>
            <a:ext cx="5670550" cy="46069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Clustering and depth</a:t>
            </a:r>
          </a:p>
        </p:txBody>
      </p:sp>
      <p:sp>
        <p:nvSpPr>
          <p:cNvPr id="27651"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Implicit depth ranges for clustered shading</a:t>
            </a:r>
          </a:p>
        </p:txBody>
      </p:sp>
      <p:pic>
        <p:nvPicPr>
          <p:cNvPr id="27652" name="Picture 3"/>
          <p:cNvPicPr>
            <a:picLocks noChangeAspect="1" noChangeArrowheads="1"/>
          </p:cNvPicPr>
          <p:nvPr/>
        </p:nvPicPr>
        <p:blipFill>
          <a:blip r:embed="rId3" cstate="print"/>
          <a:srcRect/>
          <a:stretch>
            <a:fillRect/>
          </a:stretch>
        </p:blipFill>
        <p:spPr bwMode="auto">
          <a:xfrm>
            <a:off x="2970213" y="1423988"/>
            <a:ext cx="5670550" cy="46069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Clustering and depth</a:t>
            </a:r>
          </a:p>
        </p:txBody>
      </p:sp>
      <p:sp>
        <p:nvSpPr>
          <p:cNvPr id="28675"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Explicit depth ranges for clustered shading</a:t>
            </a:r>
          </a:p>
        </p:txBody>
      </p:sp>
      <p:pic>
        <p:nvPicPr>
          <p:cNvPr id="28676" name="Picture 3"/>
          <p:cNvPicPr>
            <a:picLocks noChangeAspect="1" noChangeArrowheads="1"/>
          </p:cNvPicPr>
          <p:nvPr/>
        </p:nvPicPr>
        <p:blipFill>
          <a:blip r:embed="rId3" cstate="print"/>
          <a:srcRect/>
          <a:stretch>
            <a:fillRect/>
          </a:stretch>
        </p:blipFill>
        <p:spPr bwMode="auto">
          <a:xfrm>
            <a:off x="2970213" y="1423988"/>
            <a:ext cx="5670550" cy="46069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Clustering and depth</a:t>
            </a:r>
          </a:p>
        </p:txBody>
      </p:sp>
      <p:sp>
        <p:nvSpPr>
          <p:cNvPr id="29699"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Explicit versus implicit depth ranges</a:t>
            </a:r>
          </a:p>
        </p:txBody>
      </p:sp>
      <p:pic>
        <p:nvPicPr>
          <p:cNvPr id="29700" name="Picture 3"/>
          <p:cNvPicPr>
            <a:picLocks noChangeAspect="1" noChangeArrowheads="1"/>
          </p:cNvPicPr>
          <p:nvPr/>
        </p:nvPicPr>
        <p:blipFill>
          <a:blip r:embed="rId3" cstate="print"/>
          <a:srcRect/>
          <a:stretch>
            <a:fillRect/>
          </a:stretch>
        </p:blipFill>
        <p:spPr bwMode="auto">
          <a:xfrm>
            <a:off x="2970213" y="1423988"/>
            <a:ext cx="5670550" cy="46069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Clustering and depth</a:t>
            </a:r>
          </a:p>
        </p:txBody>
      </p:sp>
      <p:sp>
        <p:nvSpPr>
          <p:cNvPr id="30723"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Tiled vs. implicit vs. explicit depth ranges</a:t>
            </a:r>
          </a:p>
        </p:txBody>
      </p:sp>
      <p:pic>
        <p:nvPicPr>
          <p:cNvPr id="30724" name="Picture 3"/>
          <p:cNvPicPr>
            <a:picLocks noChangeAspect="1" noChangeArrowheads="1"/>
          </p:cNvPicPr>
          <p:nvPr/>
        </p:nvPicPr>
        <p:blipFill>
          <a:blip r:embed="rId3" cstate="print"/>
          <a:srcRect/>
          <a:stretch>
            <a:fillRect/>
          </a:stretch>
        </p:blipFill>
        <p:spPr bwMode="auto">
          <a:xfrm>
            <a:off x="2970213" y="1423988"/>
            <a:ext cx="5670550" cy="46069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Wide depths</a:t>
            </a:r>
          </a:p>
        </p:txBody>
      </p:sp>
      <p:sp>
        <p:nvSpPr>
          <p:cNvPr id="31747"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Depth </a:t>
            </a:r>
            <a:r>
              <a:rPr lang="en-US" smtClean="0">
                <a:solidFill>
                  <a:srgbClr val="FF950E"/>
                </a:solidFill>
              </a:rPr>
              <a:t>discontinuity</a:t>
            </a:r>
            <a:r>
              <a:rPr lang="en-US" smtClean="0"/>
              <a:t> range A to F</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Default Tiled: A+B+C+D+E+F</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Tiled with 2.5D: A + F</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Clustered: ~max(A, F)</a:t>
            </a:r>
          </a:p>
          <a:p>
            <a:pPr marL="863600" lvl="1" indent="-323850" eaLnBrk="1">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mtClean="0"/>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Depth </a:t>
            </a:r>
            <a:r>
              <a:rPr lang="en-US" smtClean="0">
                <a:solidFill>
                  <a:srgbClr val="FF0000"/>
                </a:solidFill>
              </a:rPr>
              <a:t>slope</a:t>
            </a:r>
            <a:r>
              <a:rPr lang="en-US" smtClean="0"/>
              <a:t> range A to F</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Default Tiled: A+B+C+D+E+F</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Tiled with 2.5D: A+B+C+D+E+F</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Clustered: ~max(A, B, C, D, E, F)</a:t>
            </a:r>
          </a:p>
        </p:txBody>
      </p:sp>
      <p:pic>
        <p:nvPicPr>
          <p:cNvPr id="31748" name="Picture 3"/>
          <p:cNvPicPr>
            <a:picLocks noChangeAspect="1" noChangeArrowheads="1"/>
          </p:cNvPicPr>
          <p:nvPr/>
        </p:nvPicPr>
        <p:blipFill>
          <a:blip r:embed="rId3" cstate="print"/>
          <a:srcRect/>
          <a:stretch>
            <a:fillRect/>
          </a:stretch>
        </p:blipFill>
        <p:spPr bwMode="auto">
          <a:xfrm>
            <a:off x="5489575" y="1530350"/>
            <a:ext cx="5538788" cy="4500563"/>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Data coherency</a:t>
            </a:r>
          </a:p>
        </p:txBody>
      </p:sp>
      <p:sp>
        <p:nvSpPr>
          <p:cNvPr id="32771" name="Rectangle 2"/>
          <p:cNvSpPr>
            <a:spLocks noGrp="1" noChangeArrowheads="1"/>
          </p:cNvSpPr>
          <p:nvPr>
            <p:ph type="body" idx="1"/>
          </p:nvPr>
        </p:nvSpPr>
        <p:spPr>
          <a:xfrm>
            <a:off x="576263" y="1008063"/>
            <a:ext cx="10367962" cy="5040312"/>
          </a:xfrm>
        </p:spPr>
        <p:txBody>
          <a:bodyPr/>
          <a:lstStyle/>
          <a:p>
            <a:pPr eaLnBrk="1">
              <a:buFont typeface="Times New Roman" pitchFamily="16" charset="0"/>
              <a:buNone/>
            </a:pPr>
            <a:endParaRPr lang="en-US" smtClean="0"/>
          </a:p>
        </p:txBody>
      </p:sp>
      <p:pic>
        <p:nvPicPr>
          <p:cNvPr id="32772" name="Picture 3"/>
          <p:cNvPicPr>
            <a:picLocks noChangeAspect="1" noChangeArrowheads="1"/>
          </p:cNvPicPr>
          <p:nvPr/>
        </p:nvPicPr>
        <p:blipFill>
          <a:blip r:embed="rId3" cstate="print"/>
          <a:srcRect/>
          <a:stretch>
            <a:fillRect/>
          </a:stretch>
        </p:blipFill>
        <p:spPr bwMode="auto">
          <a:xfrm>
            <a:off x="1417638" y="990600"/>
            <a:ext cx="8751887" cy="50006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Lighting in Avalanche Engine</a:t>
            </a:r>
          </a:p>
        </p:txBody>
      </p:sp>
      <p:sp>
        <p:nvSpPr>
          <p:cNvPr id="6147"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Just Cause 1</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Forward rendering</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3 global pointlights</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Just Cause 2, Renegade Ops</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Forward rendering</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World-space XZ-tiled light-indexing</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4 lights per 4m x 4m tile</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128x128 RGBA8 light index texture</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Lights in constant registers (PC/Xenon) or 1D texture (PS3)</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Per-object lighting</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Customs solutions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Branch coherency</a:t>
            </a:r>
          </a:p>
        </p:txBody>
      </p:sp>
      <p:sp>
        <p:nvSpPr>
          <p:cNvPr id="33795" name="Rectangle 2"/>
          <p:cNvSpPr>
            <a:spLocks noGrp="1" noChangeArrowheads="1"/>
          </p:cNvSpPr>
          <p:nvPr>
            <p:ph type="body" idx="1"/>
          </p:nvPr>
        </p:nvSpPr>
        <p:spPr>
          <a:xfrm>
            <a:off x="576263" y="1008063"/>
            <a:ext cx="10367962" cy="5040312"/>
          </a:xfrm>
        </p:spPr>
        <p:txBody>
          <a:bodyPr/>
          <a:lstStyle/>
          <a:p>
            <a:pPr eaLnBrk="1">
              <a:buFont typeface="Times New Roman" pitchFamily="16" charset="0"/>
              <a:buNone/>
            </a:pPr>
            <a:endParaRPr lang="en-US" smtClean="0"/>
          </a:p>
        </p:txBody>
      </p:sp>
      <p:pic>
        <p:nvPicPr>
          <p:cNvPr id="33796" name="Picture 3"/>
          <p:cNvPicPr>
            <a:picLocks noChangeAspect="1" noChangeArrowheads="1"/>
          </p:cNvPicPr>
          <p:nvPr/>
        </p:nvPicPr>
        <p:blipFill>
          <a:blip r:embed="rId3" cstate="print"/>
          <a:srcRect/>
          <a:stretch>
            <a:fillRect/>
          </a:stretch>
        </p:blipFill>
        <p:spPr bwMode="auto">
          <a:xfrm>
            <a:off x="1417638" y="990600"/>
            <a:ext cx="8751887" cy="500062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Culling</a:t>
            </a:r>
          </a:p>
        </p:txBody>
      </p:sp>
      <p:sp>
        <p:nvSpPr>
          <p:cNvPr id="34819"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Want to minimize false positives</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Must be conservative</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But still tight</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Preferably exact</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But not too expensive</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Surprisingly hard!</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99% frustum culling code useless</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Made for view-frustum culling</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Large frustum vs. small sphere</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We need small frustum vs. large sphere</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Sphere vs. six planes won't do</a:t>
            </a:r>
          </a:p>
        </p:txBody>
      </p:sp>
      <p:pic>
        <p:nvPicPr>
          <p:cNvPr id="34820" name="Picture 3"/>
          <p:cNvPicPr>
            <a:picLocks noChangeAspect="1" noChangeArrowheads="1"/>
          </p:cNvPicPr>
          <p:nvPr/>
        </p:nvPicPr>
        <p:blipFill>
          <a:blip r:embed="rId3" cstate="print"/>
          <a:srcRect/>
          <a:stretch>
            <a:fillRect/>
          </a:stretch>
        </p:blipFill>
        <p:spPr bwMode="auto">
          <a:xfrm>
            <a:off x="5219700" y="1385888"/>
            <a:ext cx="5761038" cy="4679950"/>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p:cNvPicPr>
            <a:picLocks noChangeAspect="1" noChangeArrowheads="1"/>
          </p:cNvPicPr>
          <p:nvPr/>
        </p:nvPicPr>
        <p:blipFill>
          <a:blip r:embed="rId3" cstate="print"/>
          <a:srcRect/>
          <a:stretch>
            <a:fillRect/>
          </a:stretch>
        </p:blipFill>
        <p:spPr bwMode="auto">
          <a:xfrm>
            <a:off x="5837238" y="1890713"/>
            <a:ext cx="4999037" cy="4060825"/>
          </a:xfrm>
          <a:prstGeom prst="rect">
            <a:avLst/>
          </a:prstGeom>
          <a:noFill/>
          <a:ln w="18000">
            <a:solidFill>
              <a:srgbClr val="808080"/>
            </a:solidFill>
            <a:round/>
            <a:headEnd/>
            <a:tailEnd/>
          </a:ln>
        </p:spPr>
      </p:pic>
      <p:pic>
        <p:nvPicPr>
          <p:cNvPr id="35843" name="Picture 2"/>
          <p:cNvPicPr>
            <a:picLocks noChangeAspect="1" noChangeArrowheads="1"/>
          </p:cNvPicPr>
          <p:nvPr/>
        </p:nvPicPr>
        <p:blipFill>
          <a:blip r:embed="rId4" cstate="print"/>
          <a:srcRect/>
          <a:stretch>
            <a:fillRect/>
          </a:stretch>
        </p:blipFill>
        <p:spPr bwMode="auto">
          <a:xfrm>
            <a:off x="684213" y="1890713"/>
            <a:ext cx="4997450" cy="4060825"/>
          </a:xfrm>
          <a:prstGeom prst="rect">
            <a:avLst/>
          </a:prstGeom>
          <a:noFill/>
          <a:ln w="18000">
            <a:solidFill>
              <a:srgbClr val="808080"/>
            </a:solidFill>
            <a:round/>
            <a:headEnd/>
            <a:tailEnd/>
          </a:ln>
        </p:spPr>
      </p:pic>
      <p:sp>
        <p:nvSpPr>
          <p:cNvPr id="35844" name="Rectangle 3"/>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Culling</a:t>
            </a:r>
          </a:p>
        </p:txBody>
      </p:sp>
      <p:sp>
        <p:nvSpPr>
          <p:cNvPr id="35845" name="Rectangle 4"/>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Your mental picture of a frustum is wrong!</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Culling</a:t>
            </a:r>
          </a:p>
        </p:txBody>
      </p:sp>
      <p:sp>
        <p:nvSpPr>
          <p:cNvPr id="36867"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“Fun” facts:</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A sphere projected to screen is not a circle</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A sphere under projection is not a sphere</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The widest part of a sphere on screen is not aligned with its center</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Cones (spotlights) are even harder</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Frustums are frustrating (pun intended) </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Workable solution:</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Cull against each cluster's AABB</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Pointlight Culling</a:t>
            </a:r>
          </a:p>
        </p:txBody>
      </p:sp>
      <p:sp>
        <p:nvSpPr>
          <p:cNvPr id="37891"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Our approach</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Iterative sphere refinement</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Loop over z, reduce sphere</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Loop over y, reduce sphere</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Loop over x, test against sphere</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Culls better than AABB</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Similar cost</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Typically culling 20-30%</a:t>
            </a:r>
          </a:p>
        </p:txBody>
      </p:sp>
      <p:pic>
        <p:nvPicPr>
          <p:cNvPr id="37892" name="Picture 3"/>
          <p:cNvPicPr>
            <a:picLocks noChangeAspect="1" noChangeArrowheads="1"/>
          </p:cNvPicPr>
          <p:nvPr/>
        </p:nvPicPr>
        <p:blipFill>
          <a:blip r:embed="rId3" cstate="print"/>
          <a:srcRect/>
          <a:stretch>
            <a:fillRect/>
          </a:stretch>
        </p:blipFill>
        <p:spPr bwMode="auto">
          <a:xfrm>
            <a:off x="5219700" y="1385888"/>
            <a:ext cx="5761038" cy="4679950"/>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Pointlight Culling</a:t>
            </a:r>
          </a:p>
        </p:txBody>
      </p:sp>
      <p:sp>
        <p:nvSpPr>
          <p:cNvPr id="38915"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mtClean="0"/>
          </a:p>
        </p:txBody>
      </p:sp>
      <p:pic>
        <p:nvPicPr>
          <p:cNvPr id="38916" name="Picture 2" descr="C:\Dropzone\DropBox\Siggraph 2013\Clusters_Point.png"/>
          <p:cNvPicPr>
            <a:picLocks noChangeAspect="1" noChangeArrowheads="1"/>
          </p:cNvPicPr>
          <p:nvPr/>
        </p:nvPicPr>
        <p:blipFill>
          <a:blip r:embed="rId3" cstate="print"/>
          <a:srcRect/>
          <a:stretch>
            <a:fillRect/>
          </a:stretch>
        </p:blipFill>
        <p:spPr bwMode="auto">
          <a:xfrm>
            <a:off x="3330575" y="1025525"/>
            <a:ext cx="4645025" cy="4962525"/>
          </a:xfrm>
          <a:prstGeom prst="rect">
            <a:avLst/>
          </a:prstGeom>
          <a:noFill/>
          <a:ln w="9525">
            <a:noFill/>
            <a:miter lim="800000"/>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Culling pseudo-code</a:t>
            </a:r>
          </a:p>
        </p:txBody>
      </p:sp>
      <p:sp>
        <p:nvSpPr>
          <p:cNvPr id="39939" name="Rectangle 2"/>
          <p:cNvSpPr>
            <a:spLocks noGrp="1" noChangeArrowheads="1"/>
          </p:cNvSpPr>
          <p:nvPr>
            <p:ph type="body" idx="1"/>
          </p:nvPr>
        </p:nvSpPr>
        <p:spPr>
          <a:xfrm>
            <a:off x="576263" y="1008063"/>
            <a:ext cx="10367962" cy="5040312"/>
          </a:xfrm>
        </p:spPr>
        <p:txBody>
          <a:bodyPr/>
          <a:lstStyle/>
          <a:p>
            <a:pPr eaLnBrk="1">
              <a:buFont typeface="Times New Roman" pitchFamily="16" charset="0"/>
              <a:buNone/>
            </a:pPr>
            <a:endParaRPr lang="en-US" smtClean="0"/>
          </a:p>
        </p:txBody>
      </p:sp>
      <p:sp>
        <p:nvSpPr>
          <p:cNvPr id="39940" name="Text Box 3"/>
          <p:cNvSpPr txBox="1">
            <a:spLocks noChangeArrowheads="1"/>
          </p:cNvSpPr>
          <p:nvPr/>
        </p:nvSpPr>
        <p:spPr bwMode="auto">
          <a:xfrm>
            <a:off x="809625" y="1023938"/>
            <a:ext cx="9899650" cy="4702175"/>
          </a:xfrm>
          <a:prstGeom prst="rect">
            <a:avLst/>
          </a:prstGeom>
          <a:solidFill>
            <a:srgbClr val="000000"/>
          </a:solidFill>
          <a:ln w="18000">
            <a:solidFill>
              <a:srgbClr val="808080"/>
            </a:solidFill>
            <a:round/>
            <a:headEnd/>
            <a:tailEnd/>
          </a:ln>
        </p:spPr>
        <p:txBody>
          <a:bodyPr lIns="99000" tIns="57528" rIns="99000" bIns="54000"/>
          <a:lstStyle/>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FF"/>
                </a:solidFill>
                <a:latin typeface="Consolas" pitchFamily="33" charset="0"/>
              </a:rPr>
              <a:t>for</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FF"/>
                </a:solidFill>
                <a:latin typeface="Consolas" pitchFamily="33" charset="0"/>
              </a:rPr>
              <a:t>int</a:t>
            </a:r>
            <a:r>
              <a:rPr lang="en-US" sz="1400">
                <a:solidFill>
                  <a:srgbClr val="00FF00"/>
                </a:solidFill>
                <a:latin typeface="Consolas" pitchFamily="33" charset="0"/>
              </a:rPr>
              <a:t> </a:t>
            </a:r>
            <a:r>
              <a:rPr lang="en-US" sz="1400">
                <a:solidFill>
                  <a:srgbClr val="02FF02"/>
                </a:solidFill>
                <a:latin typeface="Consolas" pitchFamily="33" charset="0"/>
              </a:rPr>
              <a:t>z</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z0</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z</a:t>
            </a:r>
            <a:r>
              <a:rPr lang="en-US" sz="1400">
                <a:solidFill>
                  <a:srgbClr val="00FF00"/>
                </a:solidFill>
                <a:latin typeface="Consolas" pitchFamily="33" charset="0"/>
              </a:rPr>
              <a:t> </a:t>
            </a:r>
            <a:r>
              <a:rPr lang="en-US" sz="1400">
                <a:solidFill>
                  <a:srgbClr val="FFFF00"/>
                </a:solidFill>
                <a:latin typeface="Consolas" pitchFamily="33" charset="0"/>
              </a:rPr>
              <a:t>&lt;=</a:t>
            </a:r>
            <a:r>
              <a:rPr lang="en-US" sz="1400">
                <a:solidFill>
                  <a:srgbClr val="00FF00"/>
                </a:solidFill>
                <a:latin typeface="Consolas" pitchFamily="33" charset="0"/>
              </a:rPr>
              <a:t> </a:t>
            </a:r>
            <a:r>
              <a:rPr lang="en-US" sz="1400">
                <a:solidFill>
                  <a:srgbClr val="02FF02"/>
                </a:solidFill>
                <a:latin typeface="Consolas" pitchFamily="33" charset="0"/>
              </a:rPr>
              <a:t>z1</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z</a:t>
            </a:r>
            <a:r>
              <a:rPr lang="en-US" sz="1400">
                <a:solidFill>
                  <a:srgbClr val="FFFF00"/>
                </a:solidFill>
                <a:latin typeface="Consolas" pitchFamily="33" charset="0"/>
              </a:rPr>
              <a:t>++) {</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float4</a:t>
            </a:r>
            <a:r>
              <a:rPr lang="en-US" sz="1400">
                <a:solidFill>
                  <a:srgbClr val="00FF00"/>
                </a:solidFill>
                <a:latin typeface="Consolas" pitchFamily="33" charset="0"/>
              </a:rPr>
              <a:t> </a:t>
            </a:r>
            <a:r>
              <a:rPr lang="en-US" sz="1400">
                <a:solidFill>
                  <a:srgbClr val="02FF02"/>
                </a:solidFill>
                <a:latin typeface="Consolas" pitchFamily="33" charset="0"/>
              </a:rPr>
              <a:t>z_light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light</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if</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z</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center</a:t>
            </a:r>
            <a:r>
              <a:rPr lang="en-US" sz="1400">
                <a:solidFill>
                  <a:srgbClr val="02FF02"/>
                </a:solidFill>
                <a:latin typeface="Consolas" pitchFamily="33" charset="0"/>
              </a:rPr>
              <a:t>_z</a:t>
            </a:r>
            <a:r>
              <a:rPr lang="en-US" sz="1400">
                <a:solidFill>
                  <a:srgbClr val="FFFF00"/>
                </a:solidFill>
                <a:latin typeface="Consolas" pitchFamily="33" charset="0"/>
              </a:rPr>
              <a:t>) {</a:t>
            </a:r>
            <a:r>
              <a:rPr lang="en-US" sz="1400">
                <a:solidFill>
                  <a:srgbClr val="00FF00"/>
                </a:solidFill>
                <a:latin typeface="Consolas" pitchFamily="33" charset="0"/>
              </a:rPr>
              <a:t>           </a:t>
            </a:r>
            <a:r>
              <a:rPr lang="en-US" sz="1400">
                <a:solidFill>
                  <a:srgbClr val="008000"/>
                </a:solidFill>
                <a:latin typeface="Consolas" pitchFamily="33" charset="0"/>
              </a:rPr>
              <a:t>// Use original in the middle, shrunken sphere otherwise</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const</a:t>
            </a:r>
            <a:r>
              <a:rPr lang="en-US" sz="1400">
                <a:solidFill>
                  <a:srgbClr val="00FF00"/>
                </a:solidFill>
                <a:latin typeface="Consolas" pitchFamily="33" charset="0"/>
              </a:rPr>
              <a:t> </a:t>
            </a:r>
            <a:r>
              <a:rPr lang="en-US" sz="1400">
                <a:solidFill>
                  <a:srgbClr val="02FF02"/>
                </a:solidFill>
                <a:latin typeface="Consolas" pitchFamily="33" charset="0"/>
              </a:rPr>
              <a:t>ZPlane</a:t>
            </a:r>
            <a:r>
              <a:rPr lang="en-US" sz="1400">
                <a:solidFill>
                  <a:srgbClr val="00FF00"/>
                </a:solidFill>
                <a:latin typeface="Consolas" pitchFamily="33" charset="0"/>
              </a:rPr>
              <a:t> </a:t>
            </a:r>
            <a:r>
              <a:rPr lang="en-US" sz="1400">
                <a:solidFill>
                  <a:srgbClr val="FFFF00"/>
                </a:solidFill>
                <a:latin typeface="Consolas" pitchFamily="33" charset="0"/>
              </a:rPr>
              <a:t>&amp;</a:t>
            </a:r>
            <a:r>
              <a:rPr lang="en-US" sz="1400">
                <a:solidFill>
                  <a:srgbClr val="02FF02"/>
                </a:solidFill>
                <a:latin typeface="Consolas" pitchFamily="33" charset="0"/>
              </a:rPr>
              <a:t>plane</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z</a:t>
            </a:r>
            <a:r>
              <a:rPr lang="en-US" sz="1400">
                <a:solidFill>
                  <a:srgbClr val="00FF00"/>
                </a:solidFill>
                <a:latin typeface="Consolas" pitchFamily="33" charset="0"/>
              </a:rPr>
              <a:t> </a:t>
            </a:r>
            <a:r>
              <a:rPr lang="en-US" sz="1400">
                <a:solidFill>
                  <a:srgbClr val="FFFF00"/>
                </a:solidFill>
                <a:latin typeface="Consolas" pitchFamily="33" charset="0"/>
              </a:rPr>
              <a:t>&lt;</a:t>
            </a:r>
            <a:r>
              <a:rPr lang="en-US" sz="1400">
                <a:solidFill>
                  <a:srgbClr val="00FF00"/>
                </a:solidFill>
                <a:latin typeface="Consolas" pitchFamily="33" charset="0"/>
              </a:rPr>
              <a:t> center</a:t>
            </a:r>
            <a:r>
              <a:rPr lang="en-US" sz="1400">
                <a:solidFill>
                  <a:srgbClr val="02FF02"/>
                </a:solidFill>
                <a:latin typeface="Consolas" pitchFamily="33" charset="0"/>
              </a:rPr>
              <a:t>_z</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z_planes</a:t>
            </a:r>
            <a:r>
              <a:rPr lang="en-US" sz="1400">
                <a:solidFill>
                  <a:srgbClr val="FFFF00"/>
                </a:solidFill>
                <a:latin typeface="Consolas" pitchFamily="33" charset="0"/>
              </a:rPr>
              <a:t>[</a:t>
            </a:r>
            <a:r>
              <a:rPr lang="en-US" sz="1400">
                <a:solidFill>
                  <a:srgbClr val="02FF02"/>
                </a:solidFill>
                <a:latin typeface="Consolas" pitchFamily="33" charset="0"/>
              </a:rPr>
              <a:t>z</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FF"/>
                </a:solidFill>
                <a:latin typeface="Consolas" pitchFamily="33" charset="0"/>
              </a:rPr>
              <a:t>1</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z_planes</a:t>
            </a:r>
            <a:r>
              <a:rPr lang="en-US" sz="1400">
                <a:solidFill>
                  <a:srgbClr val="FFFF00"/>
                </a:solidFill>
                <a:latin typeface="Consolas" pitchFamily="33" charset="0"/>
              </a:rPr>
              <a:t>[</a:t>
            </a:r>
            <a:r>
              <a:rPr lang="en-US" sz="1400">
                <a:solidFill>
                  <a:srgbClr val="02FF02"/>
                </a:solidFill>
                <a:latin typeface="Consolas" pitchFamily="33" charset="0"/>
              </a:rPr>
              <a:t>z</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2FF02"/>
                </a:solidFill>
                <a:latin typeface="Consolas" pitchFamily="33" charset="0"/>
              </a:rPr>
              <a:t>z_light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project_to_plane</a:t>
            </a:r>
            <a:r>
              <a:rPr lang="en-US" sz="1400">
                <a:solidFill>
                  <a:srgbClr val="FFFF00"/>
                </a:solidFill>
                <a:latin typeface="Consolas" pitchFamily="33" charset="0"/>
              </a:rPr>
              <a:t>(</a:t>
            </a:r>
            <a:r>
              <a:rPr lang="en-US" sz="1400">
                <a:solidFill>
                  <a:srgbClr val="02FF02"/>
                </a:solidFill>
                <a:latin typeface="Consolas" pitchFamily="33" charset="0"/>
              </a:rPr>
              <a:t>z_light</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plane</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for</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FF"/>
                </a:solidFill>
                <a:latin typeface="Consolas" pitchFamily="33" charset="0"/>
              </a:rPr>
              <a:t>int</a:t>
            </a:r>
            <a:r>
              <a:rPr lang="en-US" sz="1400">
                <a:solidFill>
                  <a:srgbClr val="00FF00"/>
                </a:solidFill>
                <a:latin typeface="Consolas" pitchFamily="33" charset="0"/>
              </a:rPr>
              <a:t> </a:t>
            </a:r>
            <a:r>
              <a:rPr lang="en-US" sz="1400">
                <a:solidFill>
                  <a:srgbClr val="02FF02"/>
                </a:solidFill>
                <a:latin typeface="Consolas" pitchFamily="33" charset="0"/>
              </a:rPr>
              <a:t>y</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y0</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y</a:t>
            </a:r>
            <a:r>
              <a:rPr lang="en-US" sz="1400">
                <a:solidFill>
                  <a:srgbClr val="00FF00"/>
                </a:solidFill>
                <a:latin typeface="Consolas" pitchFamily="33" charset="0"/>
              </a:rPr>
              <a:t> </a:t>
            </a:r>
            <a:r>
              <a:rPr lang="en-US" sz="1400">
                <a:solidFill>
                  <a:srgbClr val="FFFF00"/>
                </a:solidFill>
                <a:latin typeface="Consolas" pitchFamily="33" charset="0"/>
              </a:rPr>
              <a:t>&lt;</a:t>
            </a:r>
            <a:r>
              <a:rPr lang="en-US" sz="1400">
                <a:solidFill>
                  <a:srgbClr val="00FF00"/>
                </a:solidFill>
                <a:latin typeface="Consolas" pitchFamily="33" charset="0"/>
              </a:rPr>
              <a:t> </a:t>
            </a:r>
            <a:r>
              <a:rPr lang="en-US" sz="1400">
                <a:solidFill>
                  <a:srgbClr val="02FF02"/>
                </a:solidFill>
                <a:latin typeface="Consolas" pitchFamily="33" charset="0"/>
              </a:rPr>
              <a:t>y1</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y</a:t>
            </a:r>
            <a:r>
              <a:rPr lang="en-US" sz="1400">
                <a:solidFill>
                  <a:srgbClr val="FFFF00"/>
                </a:solidFill>
                <a:latin typeface="Consolas" pitchFamily="33" charset="0"/>
              </a:rPr>
              <a:t>++) {</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float3</a:t>
            </a:r>
            <a:r>
              <a:rPr lang="en-US" sz="1400">
                <a:solidFill>
                  <a:srgbClr val="00FF00"/>
                </a:solidFill>
                <a:latin typeface="Consolas" pitchFamily="33" charset="0"/>
              </a:rPr>
              <a:t> </a:t>
            </a:r>
            <a:r>
              <a:rPr lang="en-US" sz="1400">
                <a:solidFill>
                  <a:srgbClr val="02FF02"/>
                </a:solidFill>
                <a:latin typeface="Consolas" pitchFamily="33" charset="0"/>
              </a:rPr>
              <a:t>y_light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z_light</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if</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y</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center</a:t>
            </a:r>
            <a:r>
              <a:rPr lang="en-US" sz="1400">
                <a:solidFill>
                  <a:srgbClr val="02FF02"/>
                </a:solidFill>
                <a:latin typeface="Consolas" pitchFamily="33" charset="0"/>
              </a:rPr>
              <a:t>_y</a:t>
            </a:r>
            <a:r>
              <a:rPr lang="en-US" sz="1400">
                <a:solidFill>
                  <a:srgbClr val="FFFF00"/>
                </a:solidFill>
                <a:latin typeface="Consolas" pitchFamily="33" charset="0"/>
              </a:rPr>
              <a:t>) {</a:t>
            </a:r>
            <a:r>
              <a:rPr lang="en-US" sz="1400">
                <a:solidFill>
                  <a:srgbClr val="00FF00"/>
                </a:solidFill>
                <a:latin typeface="Consolas" pitchFamily="33" charset="0"/>
              </a:rPr>
              <a:t>      </a:t>
            </a:r>
            <a:r>
              <a:rPr lang="en-US" sz="1400">
                <a:solidFill>
                  <a:srgbClr val="008000"/>
                </a:solidFill>
                <a:latin typeface="Consolas" pitchFamily="33" charset="0"/>
              </a:rPr>
              <a:t>// Use original in the middle, shrunken sphere otherwise</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const</a:t>
            </a:r>
            <a:r>
              <a:rPr lang="en-US" sz="1400">
                <a:solidFill>
                  <a:srgbClr val="00FF00"/>
                </a:solidFill>
                <a:latin typeface="Consolas" pitchFamily="33" charset="0"/>
              </a:rPr>
              <a:t> </a:t>
            </a:r>
            <a:r>
              <a:rPr lang="en-US" sz="1400">
                <a:solidFill>
                  <a:srgbClr val="02FF02"/>
                </a:solidFill>
                <a:latin typeface="Consolas" pitchFamily="33" charset="0"/>
              </a:rPr>
              <a:t>YPlane</a:t>
            </a:r>
            <a:r>
              <a:rPr lang="en-US" sz="1400">
                <a:solidFill>
                  <a:srgbClr val="00FF00"/>
                </a:solidFill>
                <a:latin typeface="Consolas" pitchFamily="33" charset="0"/>
              </a:rPr>
              <a:t> </a:t>
            </a:r>
            <a:r>
              <a:rPr lang="en-US" sz="1400">
                <a:solidFill>
                  <a:srgbClr val="FFFF00"/>
                </a:solidFill>
                <a:latin typeface="Consolas" pitchFamily="33" charset="0"/>
              </a:rPr>
              <a:t>&amp;</a:t>
            </a:r>
            <a:r>
              <a:rPr lang="en-US" sz="1400">
                <a:solidFill>
                  <a:srgbClr val="02FF02"/>
                </a:solidFill>
                <a:latin typeface="Consolas" pitchFamily="33" charset="0"/>
              </a:rPr>
              <a:t>plane</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y</a:t>
            </a:r>
            <a:r>
              <a:rPr lang="en-US" sz="1400">
                <a:solidFill>
                  <a:srgbClr val="00FF00"/>
                </a:solidFill>
                <a:latin typeface="Consolas" pitchFamily="33" charset="0"/>
              </a:rPr>
              <a:t> </a:t>
            </a:r>
            <a:r>
              <a:rPr lang="en-US" sz="1400">
                <a:solidFill>
                  <a:srgbClr val="FFFF00"/>
                </a:solidFill>
                <a:latin typeface="Consolas" pitchFamily="33" charset="0"/>
              </a:rPr>
              <a:t>&lt;</a:t>
            </a:r>
            <a:r>
              <a:rPr lang="en-US" sz="1400">
                <a:solidFill>
                  <a:srgbClr val="00FF00"/>
                </a:solidFill>
                <a:latin typeface="Consolas" pitchFamily="33" charset="0"/>
              </a:rPr>
              <a:t> center</a:t>
            </a:r>
            <a:r>
              <a:rPr lang="en-US" sz="1400">
                <a:solidFill>
                  <a:srgbClr val="02FF02"/>
                </a:solidFill>
                <a:latin typeface="Consolas" pitchFamily="33" charset="0"/>
              </a:rPr>
              <a:t>_y</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y_planes</a:t>
            </a:r>
            <a:r>
              <a:rPr lang="en-US" sz="1400">
                <a:solidFill>
                  <a:srgbClr val="FFFF00"/>
                </a:solidFill>
                <a:latin typeface="Consolas" pitchFamily="33" charset="0"/>
              </a:rPr>
              <a:t>[</a:t>
            </a:r>
            <a:r>
              <a:rPr lang="en-US" sz="1400">
                <a:solidFill>
                  <a:srgbClr val="02FF02"/>
                </a:solidFill>
                <a:latin typeface="Consolas" pitchFamily="33" charset="0"/>
              </a:rPr>
              <a:t>y</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FF"/>
                </a:solidFill>
                <a:latin typeface="Consolas" pitchFamily="33" charset="0"/>
              </a:rPr>
              <a:t>1</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y_planes</a:t>
            </a:r>
            <a:r>
              <a:rPr lang="en-US" sz="1400">
                <a:solidFill>
                  <a:srgbClr val="FFFF00"/>
                </a:solidFill>
                <a:latin typeface="Consolas" pitchFamily="33" charset="0"/>
              </a:rPr>
              <a:t>[</a:t>
            </a:r>
            <a:r>
              <a:rPr lang="en-US" sz="1400">
                <a:solidFill>
                  <a:srgbClr val="02FF02"/>
                </a:solidFill>
                <a:latin typeface="Consolas" pitchFamily="33" charset="0"/>
              </a:rPr>
              <a:t>y</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2FF02"/>
                </a:solidFill>
                <a:latin typeface="Consolas" pitchFamily="33" charset="0"/>
              </a:rPr>
              <a:t>y_light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project_to_plane</a:t>
            </a:r>
            <a:r>
              <a:rPr lang="en-US" sz="1400">
                <a:solidFill>
                  <a:srgbClr val="FFFF00"/>
                </a:solidFill>
                <a:latin typeface="Consolas" pitchFamily="33" charset="0"/>
              </a:rPr>
              <a:t>(</a:t>
            </a:r>
            <a:r>
              <a:rPr lang="en-US" sz="1400">
                <a:solidFill>
                  <a:srgbClr val="02FF02"/>
                </a:solidFill>
                <a:latin typeface="Consolas" pitchFamily="33" charset="0"/>
              </a:rPr>
              <a:t>y_light</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plane</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int</a:t>
            </a:r>
            <a:r>
              <a:rPr lang="en-US" sz="1400">
                <a:solidFill>
                  <a:srgbClr val="00FF00"/>
                </a:solidFill>
                <a:latin typeface="Consolas" pitchFamily="33" charset="0"/>
              </a:rPr>
              <a:t> </a:t>
            </a:r>
            <a:r>
              <a:rPr lang="en-US" sz="1400">
                <a:solidFill>
                  <a:srgbClr val="02FF02"/>
                </a:solidFill>
                <a:latin typeface="Consolas" pitchFamily="33" charset="0"/>
              </a:rPr>
              <a:t>x</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x0</a:t>
            </a:r>
            <a:r>
              <a:rPr lang="en-US" sz="1400">
                <a:solidFill>
                  <a:srgbClr val="FFFF00"/>
                </a:solidFill>
                <a:latin typeface="Consolas" pitchFamily="33" charset="0"/>
              </a:rPr>
              <a:t>; </a:t>
            </a:r>
            <a:r>
              <a:rPr lang="en-US" sz="1400">
                <a:solidFill>
                  <a:srgbClr val="00FF00"/>
                </a:solidFill>
                <a:latin typeface="Consolas" pitchFamily="33" charset="0"/>
              </a:rPr>
              <a:t>              </a:t>
            </a:r>
            <a:r>
              <a:rPr lang="en-US" sz="1400">
                <a:solidFill>
                  <a:srgbClr val="008000"/>
                </a:solidFill>
                <a:latin typeface="Consolas" pitchFamily="33" charset="0"/>
              </a:rPr>
              <a:t>// Scan from left until with hit the sphere</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do</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x</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0FFFF"/>
                </a:solidFill>
                <a:latin typeface="Consolas" pitchFamily="33" charset="0"/>
              </a:rPr>
              <a:t>while</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x</a:t>
            </a:r>
            <a:r>
              <a:rPr lang="en-US" sz="1400">
                <a:solidFill>
                  <a:srgbClr val="00FF00"/>
                </a:solidFill>
                <a:latin typeface="Consolas" pitchFamily="33" charset="0"/>
              </a:rPr>
              <a:t> </a:t>
            </a:r>
            <a:r>
              <a:rPr lang="en-US" sz="1400">
                <a:solidFill>
                  <a:srgbClr val="FFFF00"/>
                </a:solidFill>
                <a:latin typeface="Consolas" pitchFamily="33" charset="0"/>
              </a:rPr>
              <a:t>&lt;</a:t>
            </a:r>
            <a:r>
              <a:rPr lang="en-US" sz="1400">
                <a:solidFill>
                  <a:srgbClr val="00FF00"/>
                </a:solidFill>
                <a:latin typeface="Consolas" pitchFamily="33" charset="0"/>
              </a:rPr>
              <a:t> </a:t>
            </a:r>
            <a:r>
              <a:rPr lang="en-US" sz="1400">
                <a:solidFill>
                  <a:srgbClr val="02FF02"/>
                </a:solidFill>
                <a:latin typeface="Consolas" pitchFamily="33" charset="0"/>
              </a:rPr>
              <a:t>x1</a:t>
            </a:r>
            <a:r>
              <a:rPr lang="en-US" sz="1400">
                <a:solidFill>
                  <a:srgbClr val="00FF00"/>
                </a:solidFill>
                <a:latin typeface="Consolas" pitchFamily="33" charset="0"/>
              </a:rPr>
              <a:t> </a:t>
            </a:r>
            <a:r>
              <a:rPr lang="en-US" sz="1400">
                <a:solidFill>
                  <a:srgbClr val="FFFF00"/>
                </a:solidFill>
                <a:latin typeface="Consolas" pitchFamily="33" charset="0"/>
              </a:rPr>
              <a:t>&amp;&amp;</a:t>
            </a:r>
            <a:r>
              <a:rPr lang="en-US" sz="1400">
                <a:solidFill>
                  <a:srgbClr val="00FF00"/>
                </a:solidFill>
                <a:latin typeface="Consolas" pitchFamily="33" charset="0"/>
              </a:rPr>
              <a:t> </a:t>
            </a:r>
            <a:r>
              <a:rPr lang="en-US" sz="1400">
                <a:solidFill>
                  <a:srgbClr val="02FF02"/>
                </a:solidFill>
                <a:latin typeface="Consolas" pitchFamily="33" charset="0"/>
              </a:rPr>
              <a:t>GetDistance</a:t>
            </a:r>
            <a:r>
              <a:rPr lang="en-US" sz="1400">
                <a:solidFill>
                  <a:srgbClr val="FFFF00"/>
                </a:solidFill>
                <a:latin typeface="Consolas" pitchFamily="33" charset="0"/>
              </a:rPr>
              <a:t>(</a:t>
            </a:r>
            <a:r>
              <a:rPr lang="en-US" sz="1400">
                <a:solidFill>
                  <a:srgbClr val="02FF02"/>
                </a:solidFill>
                <a:latin typeface="Consolas" pitchFamily="33" charset="0"/>
              </a:rPr>
              <a:t>x_planes</a:t>
            </a:r>
            <a:r>
              <a:rPr lang="en-US" sz="1400">
                <a:solidFill>
                  <a:srgbClr val="FFFF00"/>
                </a:solidFill>
                <a:latin typeface="Consolas" pitchFamily="33" charset="0"/>
              </a:rPr>
              <a:t>[</a:t>
            </a:r>
            <a:r>
              <a:rPr lang="en-US" sz="1400">
                <a:solidFill>
                  <a:srgbClr val="02FF02"/>
                </a:solidFill>
                <a:latin typeface="Consolas" pitchFamily="33" charset="0"/>
              </a:rPr>
              <a:t>x</a:t>
            </a:r>
            <a:r>
              <a:rPr lang="en-US" sz="1400">
                <a:solidFill>
                  <a:srgbClr val="FFFF00"/>
                </a:solidFill>
                <a:latin typeface="Consolas" pitchFamily="33" charset="0"/>
              </a:rPr>
              <a:t>], </a:t>
            </a:r>
            <a:r>
              <a:rPr lang="en-US" sz="1400">
                <a:solidFill>
                  <a:srgbClr val="02FF02"/>
                </a:solidFill>
                <a:latin typeface="Consolas" pitchFamily="33" charset="0"/>
              </a:rPr>
              <a:t>y_light_pos</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&gt;=</a:t>
            </a:r>
            <a:r>
              <a:rPr lang="en-US" sz="1400">
                <a:solidFill>
                  <a:srgbClr val="00FF00"/>
                </a:solidFill>
                <a:latin typeface="Consolas" pitchFamily="33" charset="0"/>
              </a:rPr>
              <a:t> </a:t>
            </a:r>
            <a:r>
              <a:rPr lang="en-US" sz="1400">
                <a:solidFill>
                  <a:srgbClr val="02FF02"/>
                </a:solidFill>
                <a:latin typeface="Consolas" pitchFamily="33" charset="0"/>
              </a:rPr>
              <a:t>y_light_radius</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sz="1400">
              <a:solidFill>
                <a:srgbClr val="00FF00"/>
              </a:solidFill>
              <a:latin typeface="Consolas" pitchFamily="33" charset="0"/>
            </a:endParaRP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int</a:t>
            </a:r>
            <a:r>
              <a:rPr lang="en-US" sz="1400">
                <a:solidFill>
                  <a:srgbClr val="00FF00"/>
                </a:solidFill>
                <a:latin typeface="Consolas" pitchFamily="33" charset="0"/>
              </a:rPr>
              <a:t> </a:t>
            </a:r>
            <a:r>
              <a:rPr lang="en-US" sz="1400">
                <a:solidFill>
                  <a:srgbClr val="02FF02"/>
                </a:solidFill>
                <a:latin typeface="Consolas" pitchFamily="33" charset="0"/>
              </a:rPr>
              <a:t>xs</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x1</a:t>
            </a:r>
            <a:r>
              <a:rPr lang="en-US" sz="1400">
                <a:solidFill>
                  <a:srgbClr val="FFFF00"/>
                </a:solidFill>
                <a:latin typeface="Consolas" pitchFamily="33" charset="0"/>
              </a:rPr>
              <a:t>; </a:t>
            </a:r>
            <a:r>
              <a:rPr lang="en-US" sz="1400">
                <a:solidFill>
                  <a:srgbClr val="00FF00"/>
                </a:solidFill>
                <a:latin typeface="Consolas" pitchFamily="33" charset="0"/>
              </a:rPr>
              <a:t>             </a:t>
            </a:r>
            <a:r>
              <a:rPr lang="en-US" sz="1400">
                <a:solidFill>
                  <a:srgbClr val="008000"/>
                </a:solidFill>
                <a:latin typeface="Consolas" pitchFamily="33" charset="0"/>
              </a:rPr>
              <a:t>// Scan from right until with hit the sphere</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do</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xs</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0FFFF"/>
                </a:solidFill>
                <a:latin typeface="Consolas" pitchFamily="33" charset="0"/>
              </a:rPr>
              <a:t>while</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xs</a:t>
            </a:r>
            <a:r>
              <a:rPr lang="en-US" sz="1400">
                <a:solidFill>
                  <a:srgbClr val="00FF00"/>
                </a:solidFill>
                <a:latin typeface="Consolas" pitchFamily="33" charset="0"/>
              </a:rPr>
              <a:t> </a:t>
            </a:r>
            <a:r>
              <a:rPr lang="en-US" sz="1400">
                <a:solidFill>
                  <a:srgbClr val="FFFF00"/>
                </a:solidFill>
                <a:latin typeface="Consolas" pitchFamily="33" charset="0"/>
              </a:rPr>
              <a:t>&gt;=</a:t>
            </a:r>
            <a:r>
              <a:rPr lang="en-US" sz="1400">
                <a:solidFill>
                  <a:srgbClr val="00FF00"/>
                </a:solidFill>
                <a:latin typeface="Consolas" pitchFamily="33" charset="0"/>
              </a:rPr>
              <a:t> </a:t>
            </a:r>
            <a:r>
              <a:rPr lang="en-US" sz="1400">
                <a:solidFill>
                  <a:srgbClr val="02FF02"/>
                </a:solidFill>
                <a:latin typeface="Consolas" pitchFamily="33" charset="0"/>
              </a:rPr>
              <a:t>x</a:t>
            </a:r>
            <a:r>
              <a:rPr lang="en-US" sz="1400">
                <a:solidFill>
                  <a:srgbClr val="00FF00"/>
                </a:solidFill>
                <a:latin typeface="Consolas" pitchFamily="33" charset="0"/>
              </a:rPr>
              <a:t> </a:t>
            </a:r>
            <a:r>
              <a:rPr lang="en-US" sz="1400">
                <a:solidFill>
                  <a:srgbClr val="FFFF00"/>
                </a:solidFill>
                <a:latin typeface="Consolas" pitchFamily="33" charset="0"/>
              </a:rPr>
              <a:t>&amp;&amp;</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GetDistance</a:t>
            </a:r>
            <a:r>
              <a:rPr lang="en-US" sz="1400">
                <a:solidFill>
                  <a:srgbClr val="FFFF00"/>
                </a:solidFill>
                <a:latin typeface="Consolas" pitchFamily="33" charset="0"/>
              </a:rPr>
              <a:t>(</a:t>
            </a:r>
            <a:r>
              <a:rPr lang="en-US" sz="1400">
                <a:solidFill>
                  <a:srgbClr val="02FF02"/>
                </a:solidFill>
                <a:latin typeface="Consolas" pitchFamily="33" charset="0"/>
              </a:rPr>
              <a:t>x_planes</a:t>
            </a:r>
            <a:r>
              <a:rPr lang="en-US" sz="1400">
                <a:solidFill>
                  <a:srgbClr val="FFFF00"/>
                </a:solidFill>
                <a:latin typeface="Consolas" pitchFamily="33" charset="0"/>
              </a:rPr>
              <a:t>[</a:t>
            </a:r>
            <a:r>
              <a:rPr lang="en-US" sz="1400">
                <a:solidFill>
                  <a:srgbClr val="02FF02"/>
                </a:solidFill>
                <a:latin typeface="Consolas" pitchFamily="33" charset="0"/>
              </a:rPr>
              <a:t>xs</a:t>
            </a:r>
            <a:r>
              <a:rPr lang="en-US" sz="1400">
                <a:solidFill>
                  <a:srgbClr val="FFFF00"/>
                </a:solidFill>
                <a:latin typeface="Consolas" pitchFamily="33" charset="0"/>
              </a:rPr>
              <a:t>], </a:t>
            </a:r>
            <a:r>
              <a:rPr lang="en-US" sz="1400">
                <a:solidFill>
                  <a:srgbClr val="02FF02"/>
                </a:solidFill>
                <a:latin typeface="Consolas" pitchFamily="33" charset="0"/>
              </a:rPr>
              <a:t>y_light_pos</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FFFF00"/>
                </a:solidFill>
                <a:latin typeface="Consolas" pitchFamily="33" charset="0"/>
              </a:rPr>
              <a:t>&gt;=</a:t>
            </a:r>
            <a:r>
              <a:rPr lang="en-US" sz="1400">
                <a:solidFill>
                  <a:srgbClr val="00FF00"/>
                </a:solidFill>
                <a:latin typeface="Consolas" pitchFamily="33" charset="0"/>
              </a:rPr>
              <a:t> </a:t>
            </a:r>
            <a:r>
              <a:rPr lang="en-US" sz="1400">
                <a:solidFill>
                  <a:srgbClr val="02FF02"/>
                </a:solidFill>
                <a:latin typeface="Consolas" pitchFamily="33" charset="0"/>
              </a:rPr>
              <a:t>y_light_radius</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sz="1400">
              <a:solidFill>
                <a:srgbClr val="00FF00"/>
              </a:solidFill>
              <a:latin typeface="Consolas" pitchFamily="33" charset="0"/>
            </a:endParaRP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0FFFF"/>
                </a:solidFill>
                <a:latin typeface="Consolas" pitchFamily="33" charset="0"/>
              </a:rPr>
              <a:t>for</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2FF02"/>
                </a:solidFill>
                <a:latin typeface="Consolas" pitchFamily="33" charset="0"/>
              </a:rPr>
              <a:t>x</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x</a:t>
            </a:r>
            <a:r>
              <a:rPr lang="en-US" sz="1400">
                <a:solidFill>
                  <a:srgbClr val="00FF00"/>
                </a:solidFill>
                <a:latin typeface="Consolas" pitchFamily="33" charset="0"/>
              </a:rPr>
              <a:t> </a:t>
            </a:r>
            <a:r>
              <a:rPr lang="en-US" sz="1400">
                <a:solidFill>
                  <a:srgbClr val="FFFF00"/>
                </a:solidFill>
                <a:latin typeface="Consolas" pitchFamily="33" charset="0"/>
              </a:rPr>
              <a:t>&lt;=</a:t>
            </a:r>
            <a:r>
              <a:rPr lang="en-US" sz="1400">
                <a:solidFill>
                  <a:srgbClr val="00FF00"/>
                </a:solidFill>
                <a:latin typeface="Consolas" pitchFamily="33" charset="0"/>
              </a:rPr>
              <a:t> </a:t>
            </a:r>
            <a:r>
              <a:rPr lang="en-US" sz="1400">
                <a:solidFill>
                  <a:srgbClr val="02FF02"/>
                </a:solidFill>
                <a:latin typeface="Consolas" pitchFamily="33" charset="0"/>
              </a:rPr>
              <a:t>xs</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x</a:t>
            </a:r>
            <a:r>
              <a:rPr lang="en-US" sz="1400">
                <a:solidFill>
                  <a:srgbClr val="FFFF00"/>
                </a:solidFill>
                <a:latin typeface="Consolas" pitchFamily="33" charset="0"/>
              </a:rPr>
              <a:t>++) </a:t>
            </a:r>
            <a:r>
              <a:rPr lang="en-US" sz="1400">
                <a:solidFill>
                  <a:srgbClr val="00FF00"/>
                </a:solidFill>
                <a:latin typeface="Consolas" pitchFamily="33" charset="0"/>
              </a:rPr>
              <a:t>  </a:t>
            </a:r>
            <a:r>
              <a:rPr lang="en-US" sz="1400">
                <a:solidFill>
                  <a:srgbClr val="008000"/>
                </a:solidFill>
                <a:latin typeface="Consolas" pitchFamily="33" charset="0"/>
              </a:rPr>
              <a:t>// Fill in the clusters in the range</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02FF02"/>
                </a:solidFill>
                <a:latin typeface="Consolas" pitchFamily="33" charset="0"/>
              </a:rPr>
              <a:t>light_lists</a:t>
            </a:r>
            <a:r>
              <a:rPr lang="en-US" sz="1400">
                <a:solidFill>
                  <a:srgbClr val="FFFF00"/>
                </a:solidFill>
                <a:latin typeface="Consolas" pitchFamily="33" charset="0"/>
              </a:rPr>
              <a:t>.</a:t>
            </a:r>
            <a:r>
              <a:rPr lang="en-US" sz="1400">
                <a:solidFill>
                  <a:srgbClr val="02FF02"/>
                </a:solidFill>
                <a:latin typeface="Consolas" pitchFamily="33" charset="0"/>
              </a:rPr>
              <a:t>AddPointLight</a:t>
            </a:r>
            <a:r>
              <a:rPr lang="en-US" sz="1400">
                <a:solidFill>
                  <a:srgbClr val="FFFF00"/>
                </a:solidFill>
                <a:latin typeface="Consolas" pitchFamily="33" charset="0"/>
              </a:rPr>
              <a:t>(</a:t>
            </a:r>
            <a:r>
              <a:rPr lang="en-US" sz="1400">
                <a:solidFill>
                  <a:srgbClr val="02FF02"/>
                </a:solidFill>
                <a:latin typeface="Consolas" pitchFamily="33" charset="0"/>
              </a:rPr>
              <a:t>base_cluster</a:t>
            </a:r>
            <a:r>
              <a:rPr lang="en-US" sz="1400">
                <a:solidFill>
                  <a:srgbClr val="00FF00"/>
                </a:solidFill>
                <a:latin typeface="Consolas" pitchFamily="33" charset="0"/>
              </a:rPr>
              <a:t> </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x</a:t>
            </a:r>
            <a:r>
              <a:rPr lang="en-US" sz="1400">
                <a:solidFill>
                  <a:srgbClr val="FFFF00"/>
                </a:solidFill>
                <a:latin typeface="Consolas" pitchFamily="33" charset="0"/>
              </a:rPr>
              <a:t>,</a:t>
            </a:r>
            <a:r>
              <a:rPr lang="en-US" sz="1400">
                <a:solidFill>
                  <a:srgbClr val="00FF00"/>
                </a:solidFill>
                <a:latin typeface="Consolas" pitchFamily="33" charset="0"/>
              </a:rPr>
              <a:t> </a:t>
            </a:r>
            <a:r>
              <a:rPr lang="en-US" sz="1400">
                <a:solidFill>
                  <a:srgbClr val="02FF02"/>
                </a:solidFill>
                <a:latin typeface="Consolas" pitchFamily="33" charset="0"/>
              </a:rPr>
              <a:t>light_index</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00FF00"/>
                </a:solidFill>
                <a:latin typeface="Consolas" pitchFamily="33" charset="0"/>
              </a:rPr>
              <a:t>    </a:t>
            </a:r>
            <a:r>
              <a:rPr lang="en-US" sz="1400">
                <a:solidFill>
                  <a:srgbClr val="FFFF00"/>
                </a:solidFill>
                <a:latin typeface="Consolas" pitchFamily="33" charset="0"/>
              </a:rPr>
              <a:t>}</a:t>
            </a:r>
          </a:p>
          <a:p>
            <a:pPr>
              <a:lnSpc>
                <a:spcPct val="98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400">
                <a:solidFill>
                  <a:srgbClr val="FFFF00"/>
                </a:solidFill>
                <a:latin typeface="Consolas" pitchFamily="33" charset="0"/>
              </a:rPr>
              <a:t>}</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Spotlight Culling</a:t>
            </a:r>
          </a:p>
        </p:txBody>
      </p:sp>
      <p:sp>
        <p:nvSpPr>
          <p:cNvPr id="40963"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Our approach</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Iterative plane narrowing</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Find sphere cluster bounds</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In each six directions,</a:t>
            </a:r>
            <a:br>
              <a:rPr lang="en-US" smtClean="0"/>
            </a:br>
            <a:r>
              <a:rPr lang="en-US" smtClean="0"/>
              <a:t>do plane-cone test and shrink</a:t>
            </a:r>
          </a:p>
          <a:p>
            <a:pPr marL="863600" lvl="1" indent="-323850" eaLnBrk="1">
              <a:buClr>
                <a:srgbClr val="80808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solidFill>
                  <a:srgbClr val="B3B3B3"/>
                </a:solidFill>
              </a:rPr>
              <a:t>Cone vs. bounding-sphere cull</a:t>
            </a:r>
            <a:br>
              <a:rPr lang="en-US" smtClean="0">
                <a:solidFill>
                  <a:srgbClr val="B3B3B3"/>
                </a:solidFill>
              </a:rPr>
            </a:br>
            <a:r>
              <a:rPr lang="en-US" smtClean="0">
                <a:solidFill>
                  <a:srgbClr val="B3B3B3"/>
                </a:solidFill>
              </a:rPr>
              <a:t>remaining “cube”</a:t>
            </a:r>
          </a:p>
        </p:txBody>
      </p:sp>
      <p:pic>
        <p:nvPicPr>
          <p:cNvPr id="40964" name="Picture 3"/>
          <p:cNvPicPr>
            <a:picLocks noChangeAspect="1" noChangeArrowheads="1"/>
          </p:cNvPicPr>
          <p:nvPr/>
        </p:nvPicPr>
        <p:blipFill>
          <a:blip r:embed="rId3" cstate="print"/>
          <a:srcRect/>
          <a:stretch>
            <a:fillRect/>
          </a:stretch>
        </p:blipFill>
        <p:spPr bwMode="auto">
          <a:xfrm>
            <a:off x="5219700" y="1385888"/>
            <a:ext cx="5759450" cy="4679950"/>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Spotlight Culling</a:t>
            </a:r>
          </a:p>
        </p:txBody>
      </p:sp>
      <p:sp>
        <p:nvSpPr>
          <p:cNvPr id="41987"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Our approach</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Iterative plane narrowing</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Find sphere cluster bounds</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In each six directions,</a:t>
            </a:r>
            <a:br>
              <a:rPr lang="en-US" smtClean="0"/>
            </a:br>
            <a:r>
              <a:rPr lang="en-US" smtClean="0"/>
              <a:t>do plane-cone test and shrink</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Cone vs. bounding-sphere cull</a:t>
            </a:r>
            <a:br>
              <a:rPr lang="en-US" smtClean="0"/>
            </a:br>
            <a:r>
              <a:rPr lang="en-US" smtClean="0"/>
              <a:t>remaining “cube”</a:t>
            </a:r>
          </a:p>
        </p:txBody>
      </p:sp>
      <p:pic>
        <p:nvPicPr>
          <p:cNvPr id="41988" name="Picture 3"/>
          <p:cNvPicPr>
            <a:picLocks noChangeAspect="1" noChangeArrowheads="1"/>
          </p:cNvPicPr>
          <p:nvPr/>
        </p:nvPicPr>
        <p:blipFill>
          <a:blip r:embed="rId3" cstate="print"/>
          <a:srcRect/>
          <a:stretch>
            <a:fillRect/>
          </a:stretch>
        </p:blipFill>
        <p:spPr bwMode="auto">
          <a:xfrm>
            <a:off x="5219700" y="1385888"/>
            <a:ext cx="5759450" cy="4679950"/>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Dropzone\DropBox\Siggraph 2013\Clusters_Spot.png"/>
          <p:cNvPicPr>
            <a:picLocks noChangeAspect="1" noChangeArrowheads="1"/>
          </p:cNvPicPr>
          <p:nvPr/>
        </p:nvPicPr>
        <p:blipFill>
          <a:blip r:embed="rId3" cstate="print"/>
          <a:srcRect/>
          <a:stretch>
            <a:fillRect/>
          </a:stretch>
        </p:blipFill>
        <p:spPr bwMode="auto">
          <a:xfrm>
            <a:off x="3330575" y="1025525"/>
            <a:ext cx="4645025" cy="4962525"/>
          </a:xfrm>
          <a:prstGeom prst="rect">
            <a:avLst/>
          </a:prstGeom>
          <a:noFill/>
          <a:ln w="9525">
            <a:noFill/>
            <a:miter lim="800000"/>
            <a:headEnd/>
            <a:tailEnd/>
          </a:ln>
        </p:spPr>
      </p:pic>
      <p:sp>
        <p:nvSpPr>
          <p:cNvPr id="43011"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Spotlight Culling</a:t>
            </a:r>
          </a:p>
        </p:txBody>
      </p:sp>
      <p:sp>
        <p:nvSpPr>
          <p:cNvPr id="43012"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mtClean="0"/>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Lighting in Avalanche Engine</a:t>
            </a:r>
          </a:p>
        </p:txBody>
      </p:sp>
      <p:sp>
        <p:nvSpPr>
          <p:cNvPr id="7171"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Post-JC2</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Classic deferred rendering</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3-4 G-Buffers</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Flexible lighting setup</a:t>
            </a:r>
          </a:p>
          <a:p>
            <a:pPr marL="1727200" lvl="3" indent="-21590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Point lights</a:t>
            </a:r>
          </a:p>
          <a:p>
            <a:pPr marL="1727200" lvl="3" indent="-21590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Spot lights</a:t>
            </a:r>
          </a:p>
          <a:p>
            <a:pPr marL="2159000" lvl="4" indent="-215900"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Optional shadow caster</a:t>
            </a:r>
          </a:p>
          <a:p>
            <a:pPr marL="2159000" lvl="4" indent="-215900"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Optional projected texture</a:t>
            </a:r>
          </a:p>
          <a:p>
            <a:pPr marL="1727200" lvl="3" indent="-21590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Area lights</a:t>
            </a:r>
          </a:p>
          <a:p>
            <a:pPr marL="1727200" lvl="3" indent="-21590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Fill lights</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Transparency a big problem</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Old forward pass still polluting the code</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FXAA for anti-aliasing</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Dropzone\DropBox\Siggraph 2013\Clusters0.png"/>
          <p:cNvPicPr>
            <a:picLocks noChangeAspect="1" noChangeArrowheads="1"/>
          </p:cNvPicPr>
          <p:nvPr/>
        </p:nvPicPr>
        <p:blipFill>
          <a:blip r:embed="rId3" cstate="print"/>
          <a:srcRect/>
          <a:stretch>
            <a:fillRect/>
          </a:stretch>
        </p:blipFill>
        <p:spPr bwMode="auto">
          <a:xfrm>
            <a:off x="1544638" y="1025525"/>
            <a:ext cx="8585200" cy="4929188"/>
          </a:xfrm>
          <a:prstGeom prst="rect">
            <a:avLst/>
          </a:prstGeom>
          <a:noFill/>
          <a:ln w="9525">
            <a:noFill/>
            <a:miter lim="800000"/>
            <a:headEnd/>
            <a:tailEnd/>
          </a:ln>
        </p:spPr>
      </p:pic>
      <p:sp>
        <p:nvSpPr>
          <p:cNvPr id="44035"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Pointlights and spotlights</a:t>
            </a:r>
          </a:p>
        </p:txBody>
      </p:sp>
      <p:sp>
        <p:nvSpPr>
          <p:cNvPr id="44036" name="Rectangle 2"/>
          <p:cNvSpPr>
            <a:spLocks noGrp="1" noChangeArrowheads="1"/>
          </p:cNvSpPr>
          <p:nvPr>
            <p:ph type="body" idx="1"/>
          </p:nvPr>
        </p:nvSpPr>
        <p:spPr>
          <a:xfrm>
            <a:off x="576263" y="1008063"/>
            <a:ext cx="10367962" cy="5018087"/>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mtClean="0"/>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Shadows</a:t>
            </a:r>
          </a:p>
        </p:txBody>
      </p:sp>
      <p:sp>
        <p:nvSpPr>
          <p:cNvPr id="45059"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Needs all shadow buffers upfront</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Unlike classic deferred …</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Memory less of a problem on next-gen</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One large atlas</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Variable size buffers</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Dynamically adjustable resolution</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Lights are cheap, shadow maps are not</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Still need to be conservative about shadow casters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1"/>
          <p:cNvSpPr>
            <a:spLocks noChangeArrowheads="1"/>
          </p:cNvSpPr>
          <p:nvPr/>
        </p:nvSpPr>
        <p:spPr bwMode="auto">
          <a:xfrm rot="5400000">
            <a:off x="5359400" y="1306513"/>
            <a:ext cx="2789238" cy="611981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145 w 21600"/>
              <a:gd name="T13" fmla="*/ 5145 h 21600"/>
              <a:gd name="T14" fmla="*/ 16455 w 21600"/>
              <a:gd name="T15" fmla="*/ 16455 h 21600"/>
            </a:gdLst>
            <a:ahLst/>
            <a:cxnLst>
              <a:cxn ang="T8">
                <a:pos x="T0" y="T1"/>
              </a:cxn>
              <a:cxn ang="T9">
                <a:pos x="T2" y="T3"/>
              </a:cxn>
              <a:cxn ang="T10">
                <a:pos x="T4" y="T5"/>
              </a:cxn>
              <a:cxn ang="T11">
                <a:pos x="T6" y="T7"/>
              </a:cxn>
            </a:cxnLst>
            <a:rect l="T12" t="T13" r="T14" b="T15"/>
            <a:pathLst>
              <a:path w="21600" h="21600">
                <a:moveTo>
                  <a:pt x="0" y="0"/>
                </a:moveTo>
                <a:lnTo>
                  <a:pt x="6690" y="21600"/>
                </a:lnTo>
                <a:lnTo>
                  <a:pt x="14910" y="21600"/>
                </a:lnTo>
                <a:lnTo>
                  <a:pt x="21600" y="0"/>
                </a:lnTo>
                <a:close/>
              </a:path>
            </a:pathLst>
          </a:custGeom>
          <a:solidFill>
            <a:srgbClr val="666666">
              <a:alpha val="50195"/>
            </a:srgbClr>
          </a:solidFill>
          <a:ln w="18000">
            <a:solidFill>
              <a:srgbClr val="000000"/>
            </a:solidFill>
            <a:prstDash val="lgDash"/>
            <a:round/>
            <a:headEnd/>
            <a:tailEnd/>
          </a:ln>
        </p:spPr>
        <p:txBody>
          <a:bodyPr wrap="none" anchor="ctr"/>
          <a:lstStyle/>
          <a:p>
            <a:endParaRPr lang="en-US"/>
          </a:p>
        </p:txBody>
      </p:sp>
      <p:sp>
        <p:nvSpPr>
          <p:cNvPr id="46083" name="AutoShape 2"/>
          <p:cNvSpPr>
            <a:spLocks noChangeArrowheads="1"/>
          </p:cNvSpPr>
          <p:nvPr/>
        </p:nvSpPr>
        <p:spPr bwMode="auto">
          <a:xfrm rot="5220000">
            <a:off x="5408613" y="1611313"/>
            <a:ext cx="2555875" cy="59404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710 w 21600"/>
              <a:gd name="T13" fmla="*/ 6710 h 21600"/>
              <a:gd name="T14" fmla="*/ 14890 w 21600"/>
              <a:gd name="T15" fmla="*/ 14890 h 21600"/>
            </a:gdLst>
            <a:ahLst/>
            <a:cxnLst>
              <a:cxn ang="T8">
                <a:pos x="T0" y="T1"/>
              </a:cxn>
              <a:cxn ang="T9">
                <a:pos x="T2" y="T3"/>
              </a:cxn>
              <a:cxn ang="T10">
                <a:pos x="T4" y="T5"/>
              </a:cxn>
              <a:cxn ang="T11">
                <a:pos x="T6" y="T7"/>
              </a:cxn>
            </a:cxnLst>
            <a:rect l="T12" t="T13" r="T14" b="T15"/>
            <a:pathLst>
              <a:path w="21600" h="21600">
                <a:moveTo>
                  <a:pt x="0" y="0"/>
                </a:moveTo>
                <a:lnTo>
                  <a:pt x="9820" y="21600"/>
                </a:lnTo>
                <a:lnTo>
                  <a:pt x="11780" y="21600"/>
                </a:lnTo>
                <a:lnTo>
                  <a:pt x="21600" y="0"/>
                </a:lnTo>
                <a:close/>
              </a:path>
            </a:pathLst>
          </a:custGeom>
          <a:solidFill>
            <a:srgbClr val="FFFF00">
              <a:alpha val="50195"/>
            </a:srgbClr>
          </a:solidFill>
          <a:ln w="9525">
            <a:noFill/>
            <a:round/>
            <a:headEnd/>
            <a:tailEnd/>
          </a:ln>
        </p:spPr>
        <p:txBody>
          <a:bodyPr wrap="none" anchor="ctr"/>
          <a:lstStyle/>
          <a:p>
            <a:endParaRPr lang="en-US"/>
          </a:p>
        </p:txBody>
      </p:sp>
      <p:sp>
        <p:nvSpPr>
          <p:cNvPr id="46084" name="AutoShape 3"/>
          <p:cNvSpPr>
            <a:spLocks noChangeArrowheads="1"/>
          </p:cNvSpPr>
          <p:nvPr/>
        </p:nvSpPr>
        <p:spPr bwMode="auto">
          <a:xfrm rot="5580000">
            <a:off x="5445125" y="1162050"/>
            <a:ext cx="2555875" cy="59404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710 w 21600"/>
              <a:gd name="T13" fmla="*/ 6710 h 21600"/>
              <a:gd name="T14" fmla="*/ 14890 w 21600"/>
              <a:gd name="T15" fmla="*/ 14890 h 21600"/>
            </a:gdLst>
            <a:ahLst/>
            <a:cxnLst>
              <a:cxn ang="T8">
                <a:pos x="T0" y="T1"/>
              </a:cxn>
              <a:cxn ang="T9">
                <a:pos x="T2" y="T3"/>
              </a:cxn>
              <a:cxn ang="T10">
                <a:pos x="T4" y="T5"/>
              </a:cxn>
              <a:cxn ang="T11">
                <a:pos x="T6" y="T7"/>
              </a:cxn>
            </a:cxnLst>
            <a:rect l="T12" t="T13" r="T14" b="T15"/>
            <a:pathLst>
              <a:path w="21600" h="21600">
                <a:moveTo>
                  <a:pt x="0" y="0"/>
                </a:moveTo>
                <a:lnTo>
                  <a:pt x="9820" y="21600"/>
                </a:lnTo>
                <a:lnTo>
                  <a:pt x="11780" y="21600"/>
                </a:lnTo>
                <a:lnTo>
                  <a:pt x="21600" y="0"/>
                </a:lnTo>
                <a:close/>
              </a:path>
            </a:pathLst>
          </a:custGeom>
          <a:solidFill>
            <a:srgbClr val="FFFF00">
              <a:alpha val="50195"/>
            </a:srgbClr>
          </a:solidFill>
          <a:ln w="9525">
            <a:noFill/>
            <a:round/>
            <a:headEnd/>
            <a:tailEnd/>
          </a:ln>
        </p:spPr>
        <p:txBody>
          <a:bodyPr wrap="none" anchor="ctr"/>
          <a:lstStyle/>
          <a:p>
            <a:endParaRPr lang="en-US"/>
          </a:p>
        </p:txBody>
      </p:sp>
      <p:sp>
        <p:nvSpPr>
          <p:cNvPr id="46085" name="Rectangle 4"/>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Shadows</a:t>
            </a:r>
          </a:p>
        </p:txBody>
      </p:sp>
      <p:sp>
        <p:nvSpPr>
          <p:cNvPr id="46086" name="Rectangle 5"/>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Decouple light and shadow caster</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Similar lights can share shadow caster</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Encode shadow caster in light index</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e.g. 12bits light-index, 4bits shadow-index</a:t>
            </a:r>
          </a:p>
        </p:txBody>
      </p:sp>
      <p:pic>
        <p:nvPicPr>
          <p:cNvPr id="46087" name="Picture 6"/>
          <p:cNvPicPr>
            <a:picLocks noChangeAspect="1" noChangeArrowheads="1"/>
          </p:cNvPicPr>
          <p:nvPr/>
        </p:nvPicPr>
        <p:blipFill>
          <a:blip r:embed="rId3" cstate="print"/>
          <a:srcRect/>
          <a:stretch>
            <a:fillRect/>
          </a:stretch>
        </p:blipFill>
        <p:spPr bwMode="auto">
          <a:xfrm>
            <a:off x="1008063" y="3617913"/>
            <a:ext cx="2952750" cy="147637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CPU Performance</a:t>
            </a:r>
          </a:p>
        </p:txBody>
      </p:sp>
      <p:sp>
        <p:nvSpPr>
          <p:cNvPr id="1028" name="Rectangle 2"/>
          <p:cNvSpPr>
            <a:spLocks noGrp="1" noChangeArrowheads="1"/>
          </p:cNvSpPr>
          <p:nvPr>
            <p:ph type="body" idx="1"/>
          </p:nvPr>
        </p:nvSpPr>
        <p:spPr>
          <a:xfrm>
            <a:off x="576263" y="1008063"/>
            <a:ext cx="10367962" cy="503237"/>
          </a:xfrm>
        </p:spPr>
        <p:txBody>
          <a:bodyPr/>
          <a:lstStyle/>
          <a:p>
            <a:pPr eaLnBrk="1">
              <a:buFont typeface="Times New Roman" pitchFamily="16" charset="0"/>
              <a:buNone/>
            </a:pPr>
            <a:r>
              <a:rPr lang="en-US" sz="1600" smtClean="0"/>
              <a:t>Time in milliseconds on one core. Intel Core i7-2600K.</a:t>
            </a:r>
          </a:p>
          <a:p>
            <a:pPr eaLnBrk="1">
              <a:buFont typeface="Times New Roman" pitchFamily="16" charset="0"/>
              <a:buNone/>
            </a:pPr>
            <a:endParaRPr lang="en-US" smtClean="0"/>
          </a:p>
        </p:txBody>
      </p:sp>
      <p:graphicFrame>
        <p:nvGraphicFramePr>
          <p:cNvPr id="1026" name="Object 3"/>
          <p:cNvGraphicFramePr>
            <a:graphicFrameLocks noChangeAspect="1"/>
          </p:cNvGraphicFramePr>
          <p:nvPr/>
        </p:nvGraphicFramePr>
        <p:xfrm>
          <a:off x="900113" y="990600"/>
          <a:ext cx="9723437" cy="5040313"/>
        </p:xfrm>
        <a:graphic>
          <a:graphicData uri="http://schemas.openxmlformats.org/presentationml/2006/ole">
            <p:oleObj spid="_x0000_s1026" r:id="rId4" imgW="9724320" imgH="5040360" progId="">
              <p:embed/>
            </p:oleObj>
          </a:graphicData>
        </a:graphic>
      </p:graphicFrame>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GPU Performance</a:t>
            </a:r>
          </a:p>
        </p:txBody>
      </p:sp>
      <p:graphicFrame>
        <p:nvGraphicFramePr>
          <p:cNvPr id="2050" name="Object 3"/>
          <p:cNvGraphicFramePr>
            <a:graphicFrameLocks noChangeAspect="1"/>
          </p:cNvGraphicFramePr>
          <p:nvPr/>
        </p:nvGraphicFramePr>
        <p:xfrm>
          <a:off x="900113" y="990600"/>
          <a:ext cx="9723437" cy="5040313"/>
        </p:xfrm>
        <a:graphic>
          <a:graphicData uri="http://schemas.openxmlformats.org/presentationml/2006/ole">
            <p:oleObj spid="_x0000_s2050" r:id="rId4" imgW="9724320" imgH="5040360" progId="">
              <p:embed/>
            </p:oleObj>
          </a:graphicData>
        </a:graphic>
      </p:graphicFrame>
      <p:sp>
        <p:nvSpPr>
          <p:cNvPr id="5" name="Rectangle 2"/>
          <p:cNvSpPr txBox="1">
            <a:spLocks noChangeArrowheads="1"/>
          </p:cNvSpPr>
          <p:nvPr/>
        </p:nvSpPr>
        <p:spPr bwMode="auto">
          <a:xfrm>
            <a:off x="576263" y="1008063"/>
            <a:ext cx="10367962" cy="503237"/>
          </a:xfrm>
          <a:prstGeom prst="rect">
            <a:avLst/>
          </a:prstGeom>
          <a:noFill/>
          <a:ln w="9525">
            <a:noFill/>
            <a:round/>
            <a:headEnd/>
            <a:tailEnd/>
          </a:ln>
        </p:spPr>
        <p:txBody>
          <a:bodyPr lIns="0" tIns="23814" rIns="0" bIns="0"/>
          <a:lstStyle/>
          <a:p>
            <a:pPr marL="342900" indent="-342900">
              <a:spcAft>
                <a:spcPts val="1213"/>
              </a:spcAft>
            </a:pPr>
            <a:r>
              <a:rPr lang="en-US" sz="1600">
                <a:solidFill>
                  <a:srgbClr val="000000"/>
                </a:solidFill>
              </a:rPr>
              <a:t>Time in milliseconds. Radeon HD 7970.</a:t>
            </a:r>
          </a:p>
          <a:p>
            <a:pPr marL="342900" indent="-342900">
              <a:spcAft>
                <a:spcPts val="1213"/>
              </a:spcAft>
            </a:pPr>
            <a:endParaRPr lang="en-US" sz="2700">
              <a:solidFill>
                <a:srgbClr val="000000"/>
              </a:solidFill>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Future work</a:t>
            </a:r>
          </a:p>
        </p:txBody>
      </p:sp>
      <p:sp>
        <p:nvSpPr>
          <p:cNvPr id="47107"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Clustering strategies</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Screen-space tiles, depth vs. distance</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View-space cascades</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World space</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Allows light evaluation outside of view-frustum (reflections etc.)</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Dynamic adjustments?</a:t>
            </a:r>
          </a:p>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Shadows</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Culling clusters based on max-z in shadow buffer?</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Conclusions</a:t>
            </a:r>
          </a:p>
        </p:txBody>
      </p:sp>
      <p:sp>
        <p:nvSpPr>
          <p:cNvPr id="48131" name="Rectangle 2"/>
          <p:cNvSpPr>
            <a:spLocks noGrp="1" noChangeArrowheads="1"/>
          </p:cNvSpPr>
          <p:nvPr>
            <p:ph type="body" idx="1"/>
          </p:nvPr>
        </p:nvSpPr>
        <p:spPr>
          <a:xfrm>
            <a:off x="576263" y="1008063"/>
            <a:ext cx="10367962" cy="5040312"/>
          </a:xfrm>
        </p:spPr>
        <p:txBody>
          <a:bodyPr/>
          <a:lstStyle/>
          <a:p>
            <a:pPr marL="431800"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Clustered shading is practical for games</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It's fast</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It's flexible</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It's simple</a:t>
            </a:r>
          </a:p>
          <a:p>
            <a:pPr marL="863600" lvl="1" indent="-323850" eaLnBrk="1">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It opens up new opportunities</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Evaluate light anywhere</a:t>
            </a:r>
          </a:p>
          <a:p>
            <a:pPr marL="1295400" lvl="2" indent="-287338" eaLnBrk="1">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Ray-trace your volumetric fog</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p:cNvSpPr txBox="1">
            <a:spLocks noChangeArrowheads="1"/>
          </p:cNvSpPr>
          <p:nvPr/>
        </p:nvSpPr>
        <p:spPr bwMode="auto">
          <a:xfrm>
            <a:off x="576263" y="366713"/>
            <a:ext cx="10367962" cy="5681662"/>
          </a:xfrm>
          <a:prstGeom prst="rect">
            <a:avLst/>
          </a:prstGeom>
          <a:noFill/>
          <a:ln w="9525">
            <a:noFill/>
            <a:round/>
            <a:headEnd/>
            <a:tailEnd/>
          </a:ln>
        </p:spPr>
        <p:txBody>
          <a:bodyPr lIns="0" tIns="77616" rIns="0" bIns="0" anchor="ctr"/>
          <a:lstStyle/>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8800">
                <a:solidFill>
                  <a:srgbClr val="000000"/>
                </a:solidFill>
              </a:rPr>
              <a:t>Questions?</a:t>
            </a: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3600">
              <a:solidFill>
                <a:srgbClr val="000000"/>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3600">
                <a:solidFill>
                  <a:srgbClr val="000000"/>
                </a:solidFill>
              </a:rPr>
              <a:t>      </a:t>
            </a:r>
            <a:r>
              <a:rPr lang="en-US" sz="3600">
                <a:solidFill>
                  <a:srgbClr val="0000FF"/>
                </a:solidFill>
              </a:rPr>
              <a:t>@_Humus_</a:t>
            </a: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3600">
                <a:solidFill>
                  <a:srgbClr val="0000FF"/>
                </a:solidFill>
                <a:hlinkClick r:id="rId3"/>
              </a:rPr>
              <a:t>emil.persson@avalanchestudios.se</a:t>
            </a: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3600">
              <a:solidFill>
                <a:srgbClr val="0000FF"/>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2200">
              <a:solidFill>
                <a:srgbClr val="000000"/>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3600">
              <a:solidFill>
                <a:srgbClr val="000000"/>
              </a:solidFill>
            </a:endParaRPr>
          </a:p>
        </p:txBody>
      </p:sp>
      <p:pic>
        <p:nvPicPr>
          <p:cNvPr id="49155" name="Picture 2"/>
          <p:cNvPicPr>
            <a:picLocks noChangeAspect="1" noChangeArrowheads="1"/>
          </p:cNvPicPr>
          <p:nvPr/>
        </p:nvPicPr>
        <p:blipFill>
          <a:blip r:embed="rId4" cstate="print"/>
          <a:srcRect/>
          <a:stretch>
            <a:fillRect/>
          </a:stretch>
        </p:blipFill>
        <p:spPr bwMode="auto">
          <a:xfrm>
            <a:off x="4049713" y="2609850"/>
            <a:ext cx="963612" cy="963613"/>
          </a:xfrm>
          <a:prstGeom prst="rect">
            <a:avLst/>
          </a:prstGeom>
          <a:noFill/>
          <a:ln w="9525">
            <a:noFill/>
            <a:round/>
            <a:headEnd/>
            <a:tailEnd/>
          </a:ln>
        </p:spPr>
      </p:pic>
      <p:pic>
        <p:nvPicPr>
          <p:cNvPr id="49156" name="Picture 3"/>
          <p:cNvPicPr>
            <a:picLocks noChangeAspect="1" noChangeArrowheads="1"/>
          </p:cNvPicPr>
          <p:nvPr/>
        </p:nvPicPr>
        <p:blipFill>
          <a:blip r:embed="rId5" cstate="print"/>
          <a:srcRect/>
          <a:stretch>
            <a:fillRect/>
          </a:stretch>
        </p:blipFill>
        <p:spPr bwMode="auto">
          <a:xfrm>
            <a:off x="346075" y="3587750"/>
            <a:ext cx="4927600" cy="2713038"/>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Solutions we've been eyeing</a:t>
            </a:r>
          </a:p>
        </p:txBody>
      </p:sp>
      <p:sp>
        <p:nvSpPr>
          <p:cNvPr id="8195" name="Rectangle 2"/>
          <p:cNvSpPr>
            <a:spLocks noGrp="1" noChangeArrowheads="1"/>
          </p:cNvSpPr>
          <p:nvPr>
            <p:ph type="body" idx="1"/>
          </p:nvPr>
        </p:nvSpPr>
        <p:spPr>
          <a:xfrm>
            <a:off x="576263" y="1008063"/>
            <a:ext cx="5059362" cy="2498725"/>
          </a:xfrm>
        </p:spPr>
        <p:txBody>
          <a:bodyPr tIns="21168"/>
          <a:lstStyle/>
          <a:p>
            <a:pPr marL="431800" indent="-323850" eaLnBrk="1">
              <a:buSzPct val="45000"/>
              <a:buFont typeface="Wingdings" charset="2"/>
              <a:buChar char=""/>
              <a:tabLst>
                <a:tab pos="723900" algn="l"/>
                <a:tab pos="1447800" algn="l"/>
                <a:tab pos="2171700" algn="l"/>
                <a:tab pos="2895600" algn="l"/>
                <a:tab pos="3619500" algn="l"/>
                <a:tab pos="4343400" algn="l"/>
              </a:tabLst>
            </a:pPr>
            <a:r>
              <a:rPr lang="en-US" sz="2400" smtClean="0"/>
              <a:t>Tiled deferred shading</a:t>
            </a:r>
          </a:p>
          <a:p>
            <a:pPr marL="863600" lvl="1" indent="-323850" eaLnBrk="1">
              <a:spcAft>
                <a:spcPts val="688"/>
              </a:spcAft>
              <a:buSzPct val="45000"/>
              <a:buFont typeface="Wingdings" charset="2"/>
              <a:buChar char=""/>
              <a:tabLst>
                <a:tab pos="723900" algn="l"/>
                <a:tab pos="1447800" algn="l"/>
                <a:tab pos="2171700" algn="l"/>
                <a:tab pos="2895600" algn="l"/>
                <a:tab pos="3619500" algn="l"/>
                <a:tab pos="4343400" algn="l"/>
              </a:tabLst>
            </a:pPr>
            <a:r>
              <a:rPr lang="en-US" sz="2000" smtClean="0"/>
              <a:t>Production proven (Battlefield 3)</a:t>
            </a:r>
          </a:p>
          <a:p>
            <a:pPr marL="863600" lvl="1" indent="-323850" eaLnBrk="1">
              <a:spcAft>
                <a:spcPts val="688"/>
              </a:spcAft>
              <a:buSzPct val="45000"/>
              <a:buFont typeface="Wingdings" charset="2"/>
              <a:buChar char=""/>
              <a:tabLst>
                <a:tab pos="723900" algn="l"/>
                <a:tab pos="1447800" algn="l"/>
                <a:tab pos="2171700" algn="l"/>
                <a:tab pos="2895600" algn="l"/>
                <a:tab pos="3619500" algn="l"/>
                <a:tab pos="4343400" algn="l"/>
              </a:tabLst>
            </a:pPr>
            <a:r>
              <a:rPr lang="en-US" sz="2000" smtClean="0"/>
              <a:t>Faster than classic deferred</a:t>
            </a:r>
          </a:p>
          <a:p>
            <a:pPr marL="863600" lvl="1" indent="-323850" eaLnBrk="1">
              <a:spcAft>
                <a:spcPts val="688"/>
              </a:spcAft>
              <a:buSzPct val="45000"/>
              <a:buFont typeface="Wingdings" charset="2"/>
              <a:buChar char=""/>
              <a:tabLst>
                <a:tab pos="723900" algn="l"/>
                <a:tab pos="1447800" algn="l"/>
                <a:tab pos="2171700" algn="l"/>
                <a:tab pos="2895600" algn="l"/>
                <a:tab pos="3619500" algn="l"/>
                <a:tab pos="4343400" algn="l"/>
              </a:tabLst>
            </a:pPr>
            <a:r>
              <a:rPr lang="en-US" sz="2000" smtClean="0"/>
              <a:t>All cons of classic deferred</a:t>
            </a:r>
          </a:p>
          <a:p>
            <a:pPr marL="1295400" lvl="2" indent="-287338" eaLnBrk="1">
              <a:buSzPct val="75000"/>
              <a:buFont typeface="Symbol" charset="2"/>
              <a:buChar char=""/>
              <a:tabLst>
                <a:tab pos="723900" algn="l"/>
                <a:tab pos="1447800" algn="l"/>
                <a:tab pos="2171700" algn="l"/>
                <a:tab pos="2895600" algn="l"/>
                <a:tab pos="3619500" algn="l"/>
                <a:tab pos="4343400" algn="l"/>
              </a:tabLst>
            </a:pPr>
            <a:r>
              <a:rPr lang="en-US" sz="1800" smtClean="0"/>
              <a:t>Transparency, MSAA, memory, custom materials / light models etc.</a:t>
            </a:r>
          </a:p>
          <a:p>
            <a:pPr marL="863600" lvl="1" indent="-323850" eaLnBrk="1">
              <a:spcAft>
                <a:spcPts val="688"/>
              </a:spcAft>
              <a:buSzPct val="45000"/>
              <a:buFont typeface="Wingdings" charset="2"/>
              <a:buChar char=""/>
              <a:tabLst>
                <a:tab pos="723900" algn="l"/>
                <a:tab pos="1447800" algn="l"/>
                <a:tab pos="2171700" algn="l"/>
                <a:tab pos="2895600" algn="l"/>
                <a:tab pos="3619500" algn="l"/>
                <a:tab pos="4343400" algn="l"/>
              </a:tabLst>
            </a:pPr>
            <a:r>
              <a:rPr lang="en-US" sz="2000" smtClean="0"/>
              <a:t>Less modular than classic deferred</a:t>
            </a:r>
          </a:p>
        </p:txBody>
      </p:sp>
      <p:sp>
        <p:nvSpPr>
          <p:cNvPr id="8196" name="Text Box 3"/>
          <p:cNvSpPr txBox="1">
            <a:spLocks noChangeArrowheads="1"/>
          </p:cNvSpPr>
          <p:nvPr/>
        </p:nvSpPr>
        <p:spPr bwMode="auto">
          <a:xfrm>
            <a:off x="5888038" y="1008063"/>
            <a:ext cx="5059362" cy="2403475"/>
          </a:xfrm>
          <a:prstGeom prst="rect">
            <a:avLst/>
          </a:prstGeom>
          <a:noFill/>
          <a:ln w="9525">
            <a:noFill/>
            <a:round/>
            <a:headEnd/>
            <a:tailEnd/>
          </a:ln>
        </p:spPr>
        <p:txBody>
          <a:bodyPr lIns="0" tIns="21168" rIns="0" bIns="0"/>
          <a:lstStyle/>
          <a:p>
            <a:pPr marL="431800" indent="-323850">
              <a:spcAft>
                <a:spcPts val="1213"/>
              </a:spcAft>
              <a:buSzPct val="45000"/>
              <a:buFont typeface="Wingdings" charset="2"/>
              <a:buChar char=""/>
              <a:tabLst>
                <a:tab pos="723900" algn="l"/>
                <a:tab pos="1447800" algn="l"/>
                <a:tab pos="2171700" algn="l"/>
                <a:tab pos="2895600" algn="l"/>
                <a:tab pos="3619500" algn="l"/>
                <a:tab pos="4343400" algn="l"/>
              </a:tabLst>
            </a:pPr>
            <a:r>
              <a:rPr lang="en-US" sz="2400">
                <a:solidFill>
                  <a:srgbClr val="000000"/>
                </a:solidFill>
              </a:rPr>
              <a:t>Forward+</a:t>
            </a:r>
          </a:p>
          <a:p>
            <a:pPr marL="863600" lvl="1" indent="-323850">
              <a:spcAft>
                <a:spcPts val="688"/>
              </a:spcAft>
              <a:buSzPct val="45000"/>
              <a:buFont typeface="Wingdings" charset="2"/>
              <a:buChar char=""/>
              <a:tabLst>
                <a:tab pos="723900" algn="l"/>
                <a:tab pos="1447800" algn="l"/>
                <a:tab pos="2171700" algn="l"/>
                <a:tab pos="2895600" algn="l"/>
                <a:tab pos="3619500" algn="l"/>
                <a:tab pos="4343400" algn="l"/>
              </a:tabLst>
            </a:pPr>
            <a:r>
              <a:rPr lang="en-US" sz="2000">
                <a:solidFill>
                  <a:srgbClr val="000000"/>
                </a:solidFill>
              </a:rPr>
              <a:t>Production proven (Dirt Showdown)</a:t>
            </a:r>
          </a:p>
          <a:p>
            <a:pPr marL="863600" lvl="1" indent="-323850">
              <a:spcAft>
                <a:spcPts val="688"/>
              </a:spcAft>
              <a:buSzPct val="45000"/>
              <a:buFont typeface="Wingdings" charset="2"/>
              <a:buChar char=""/>
              <a:tabLst>
                <a:tab pos="723900" algn="l"/>
                <a:tab pos="1447800" algn="l"/>
                <a:tab pos="2171700" algn="l"/>
                <a:tab pos="2895600" algn="l"/>
                <a:tab pos="3619500" algn="l"/>
                <a:tab pos="4343400" algn="l"/>
              </a:tabLst>
            </a:pPr>
            <a:r>
              <a:rPr lang="en-US" sz="2000">
                <a:solidFill>
                  <a:srgbClr val="000000"/>
                </a:solidFill>
              </a:rPr>
              <a:t>Forces Pre-Z pass</a:t>
            </a:r>
          </a:p>
          <a:p>
            <a:pPr marL="863600" lvl="1" indent="-323850">
              <a:spcAft>
                <a:spcPts val="688"/>
              </a:spcAft>
              <a:buSzPct val="45000"/>
              <a:buFont typeface="Wingdings" charset="2"/>
              <a:buChar char=""/>
              <a:tabLst>
                <a:tab pos="723900" algn="l"/>
                <a:tab pos="1447800" algn="l"/>
                <a:tab pos="2171700" algn="l"/>
                <a:tab pos="2895600" algn="l"/>
                <a:tab pos="3619500" algn="l"/>
                <a:tab pos="4343400" algn="l"/>
              </a:tabLst>
            </a:pPr>
            <a:r>
              <a:rPr lang="en-US" sz="2000">
                <a:solidFill>
                  <a:srgbClr val="000000"/>
                </a:solidFill>
              </a:rPr>
              <a:t>MSAA works fine</a:t>
            </a:r>
          </a:p>
          <a:p>
            <a:pPr marL="863600" lvl="1" indent="-323850">
              <a:spcAft>
                <a:spcPts val="688"/>
              </a:spcAft>
              <a:buSzPct val="45000"/>
              <a:buFont typeface="Wingdings" charset="2"/>
              <a:buChar char=""/>
              <a:tabLst>
                <a:tab pos="723900" algn="l"/>
                <a:tab pos="1447800" algn="l"/>
                <a:tab pos="2171700" algn="l"/>
                <a:tab pos="2895600" algn="l"/>
                <a:tab pos="3619500" algn="l"/>
                <a:tab pos="4343400" algn="l"/>
              </a:tabLst>
            </a:pPr>
            <a:r>
              <a:rPr lang="en-US" sz="2000">
                <a:solidFill>
                  <a:srgbClr val="000000"/>
                </a:solidFill>
              </a:rPr>
              <a:t>Transparency requires another pass</a:t>
            </a:r>
          </a:p>
          <a:p>
            <a:pPr marL="863600" lvl="1" indent="-323850">
              <a:spcAft>
                <a:spcPts val="688"/>
              </a:spcAft>
              <a:buSzPct val="45000"/>
              <a:buFont typeface="Wingdings" charset="2"/>
              <a:buChar char=""/>
              <a:tabLst>
                <a:tab pos="723900" algn="l"/>
                <a:tab pos="1447800" algn="l"/>
                <a:tab pos="2171700" algn="l"/>
                <a:tab pos="2895600" algn="l"/>
                <a:tab pos="3619500" algn="l"/>
                <a:tab pos="4343400" algn="l"/>
              </a:tabLst>
            </a:pPr>
            <a:r>
              <a:rPr lang="en-US" sz="2000">
                <a:solidFill>
                  <a:srgbClr val="000000"/>
                </a:solidFill>
              </a:rPr>
              <a:t>Less modular than classic deferred</a:t>
            </a:r>
          </a:p>
        </p:txBody>
      </p:sp>
      <p:sp>
        <p:nvSpPr>
          <p:cNvPr id="8197" name="Text Box 4"/>
          <p:cNvSpPr txBox="1">
            <a:spLocks noChangeArrowheads="1"/>
          </p:cNvSpPr>
          <p:nvPr/>
        </p:nvSpPr>
        <p:spPr bwMode="auto">
          <a:xfrm>
            <a:off x="3330575" y="3640138"/>
            <a:ext cx="5129213" cy="2403475"/>
          </a:xfrm>
          <a:prstGeom prst="rect">
            <a:avLst/>
          </a:prstGeom>
          <a:noFill/>
          <a:ln w="9525">
            <a:noFill/>
            <a:round/>
            <a:headEnd/>
            <a:tailEnd/>
          </a:ln>
        </p:spPr>
        <p:txBody>
          <a:bodyPr lIns="0" tIns="21168" rIns="0" bIns="0"/>
          <a:lstStyle/>
          <a:p>
            <a:pPr marL="431800" indent="-323850">
              <a:spcAft>
                <a:spcPts val="1213"/>
              </a:spcAft>
              <a:buSzPct val="45000"/>
              <a:buFont typeface="Wingdings" charset="2"/>
              <a:buChar char=""/>
              <a:tabLst>
                <a:tab pos="723900" algn="l"/>
                <a:tab pos="1447800" algn="l"/>
                <a:tab pos="2171700" algn="l"/>
                <a:tab pos="2895600" algn="l"/>
                <a:tab pos="3619500" algn="l"/>
                <a:tab pos="4343400" algn="l"/>
                <a:tab pos="5067300" algn="l"/>
              </a:tabLst>
            </a:pPr>
            <a:r>
              <a:rPr lang="en-US" sz="2400">
                <a:solidFill>
                  <a:srgbClr val="000000"/>
                </a:solidFill>
              </a:rPr>
              <a:t>Clustered shading</a:t>
            </a:r>
          </a:p>
          <a:p>
            <a:pPr marL="863600" lvl="1" indent="-323850">
              <a:spcAft>
                <a:spcPts val="688"/>
              </a:spcAft>
              <a:buSzPct val="45000"/>
              <a:buFont typeface="Wingdings" charset="2"/>
              <a:buChar char=""/>
              <a:tabLst>
                <a:tab pos="723900" algn="l"/>
                <a:tab pos="1447800" algn="l"/>
                <a:tab pos="2171700" algn="l"/>
                <a:tab pos="2895600" algn="l"/>
                <a:tab pos="3619500" algn="l"/>
                <a:tab pos="4343400" algn="l"/>
                <a:tab pos="5067300" algn="l"/>
              </a:tabLst>
            </a:pPr>
            <a:r>
              <a:rPr lang="en-US" sz="2000">
                <a:solidFill>
                  <a:srgbClr val="000000"/>
                </a:solidFill>
              </a:rPr>
              <a:t>Not production proven (yet)</a:t>
            </a:r>
          </a:p>
          <a:p>
            <a:pPr marL="863600" lvl="1" indent="-323850">
              <a:spcAft>
                <a:spcPts val="688"/>
              </a:spcAft>
              <a:buSzPct val="45000"/>
              <a:buFont typeface="Wingdings" charset="2"/>
              <a:buChar char=""/>
              <a:tabLst>
                <a:tab pos="723900" algn="l"/>
                <a:tab pos="1447800" algn="l"/>
                <a:tab pos="2171700" algn="l"/>
                <a:tab pos="2895600" algn="l"/>
                <a:tab pos="3619500" algn="l"/>
                <a:tab pos="4343400" algn="l"/>
                <a:tab pos="5067300" algn="l"/>
              </a:tabLst>
            </a:pPr>
            <a:r>
              <a:rPr lang="en-US" sz="2000">
                <a:solidFill>
                  <a:srgbClr val="000000"/>
                </a:solidFill>
              </a:rPr>
              <a:t>No Pre-Z necessary</a:t>
            </a:r>
          </a:p>
          <a:p>
            <a:pPr marL="863600" lvl="1" indent="-323850">
              <a:spcAft>
                <a:spcPts val="688"/>
              </a:spcAft>
              <a:buSzPct val="45000"/>
              <a:buFont typeface="Wingdings" charset="2"/>
              <a:buChar char=""/>
              <a:tabLst>
                <a:tab pos="723900" algn="l"/>
                <a:tab pos="1447800" algn="l"/>
                <a:tab pos="2171700" algn="l"/>
                <a:tab pos="2895600" algn="l"/>
                <a:tab pos="3619500" algn="l"/>
                <a:tab pos="4343400" algn="l"/>
                <a:tab pos="5067300" algn="l"/>
              </a:tabLst>
            </a:pPr>
            <a:r>
              <a:rPr lang="en-US" sz="2000">
                <a:solidFill>
                  <a:srgbClr val="000000"/>
                </a:solidFill>
              </a:rPr>
              <a:t>MSAA works fine</a:t>
            </a:r>
          </a:p>
          <a:p>
            <a:pPr marL="863600" lvl="1" indent="-323850">
              <a:spcAft>
                <a:spcPts val="688"/>
              </a:spcAft>
              <a:buSzPct val="45000"/>
              <a:buFont typeface="Wingdings" charset="2"/>
              <a:buChar char=""/>
              <a:tabLst>
                <a:tab pos="723900" algn="l"/>
                <a:tab pos="1447800" algn="l"/>
                <a:tab pos="2171700" algn="l"/>
                <a:tab pos="2895600" algn="l"/>
                <a:tab pos="3619500" algn="l"/>
                <a:tab pos="4343400" algn="l"/>
                <a:tab pos="5067300" algn="l"/>
              </a:tabLst>
            </a:pPr>
            <a:r>
              <a:rPr lang="en-US" sz="2000">
                <a:solidFill>
                  <a:srgbClr val="000000"/>
                </a:solidFill>
              </a:rPr>
              <a:t>Transparency works fine</a:t>
            </a:r>
          </a:p>
          <a:p>
            <a:pPr marL="863600" lvl="1" indent="-323850">
              <a:spcAft>
                <a:spcPts val="688"/>
              </a:spcAft>
              <a:buSzPct val="45000"/>
              <a:buFont typeface="Wingdings" charset="2"/>
              <a:buChar char=""/>
              <a:tabLst>
                <a:tab pos="723900" algn="l"/>
                <a:tab pos="1447800" algn="l"/>
                <a:tab pos="2171700" algn="l"/>
                <a:tab pos="2895600" algn="l"/>
                <a:tab pos="3619500" algn="l"/>
                <a:tab pos="4343400" algn="l"/>
                <a:tab pos="5067300" algn="l"/>
              </a:tabLst>
            </a:pPr>
            <a:r>
              <a:rPr lang="en-US" sz="2000">
                <a:solidFill>
                  <a:srgbClr val="000000"/>
                </a:solidFill>
              </a:rPr>
              <a:t>Less modular than classic deferred</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body"/>
          </p:nvPr>
        </p:nvSpPr>
        <p:spPr>
          <a:xfrm>
            <a:off x="576263" y="1008063"/>
            <a:ext cx="10367962" cy="5040312"/>
          </a:xfrm>
        </p:spPr>
        <p:txBody>
          <a:bodyPr tIns="19404" anchor="t"/>
          <a:lstStyle/>
          <a:p>
            <a:pPr marL="431800" indent="-323850" algn="l" eaLnBrk="1">
              <a:spcAft>
                <a:spcPts val="93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200" smtClean="0"/>
              <a:t>Flexibility</a:t>
            </a:r>
          </a:p>
          <a:p>
            <a:pPr marL="863600" lvl="1" indent="-323850" algn="l" eaLnBrk="1">
              <a:spcAft>
                <a:spcPts val="68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800" smtClean="0"/>
              <a:t>Forward rendering compatible</a:t>
            </a:r>
          </a:p>
          <a:p>
            <a:pPr marL="1295400" lvl="2" indent="-287338" algn="l" eaLnBrk="1">
              <a:spcAft>
                <a:spcPts val="463"/>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600" smtClean="0"/>
              <a:t>Custom materials or light models</a:t>
            </a:r>
          </a:p>
          <a:p>
            <a:pPr marL="1295400" lvl="2" indent="-287338" algn="l" eaLnBrk="1">
              <a:spcAft>
                <a:spcPts val="463"/>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600" smtClean="0"/>
              <a:t>Transparency</a:t>
            </a:r>
          </a:p>
          <a:p>
            <a:pPr marL="863600" lvl="1" indent="-323850" algn="l" eaLnBrk="1">
              <a:spcAft>
                <a:spcPts val="68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800" smtClean="0"/>
              <a:t>Deferred rendering compatible</a:t>
            </a:r>
          </a:p>
          <a:p>
            <a:pPr marL="1295400" lvl="2" indent="-287338" algn="l" eaLnBrk="1">
              <a:spcAft>
                <a:spcPts val="463"/>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600" smtClean="0"/>
              <a:t>Screen-space decals</a:t>
            </a:r>
          </a:p>
          <a:p>
            <a:pPr marL="1295400" lvl="2" indent="-287338" algn="l" eaLnBrk="1">
              <a:spcAft>
                <a:spcPts val="463"/>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600" smtClean="0"/>
              <a:t>Performance</a:t>
            </a:r>
          </a:p>
          <a:p>
            <a:pPr marL="431800" indent="-323850" algn="l" eaLnBrk="1">
              <a:spcAft>
                <a:spcPts val="93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200" smtClean="0"/>
              <a:t>Simplicity</a:t>
            </a:r>
          </a:p>
          <a:p>
            <a:pPr marL="863600" lvl="1" indent="-323850" algn="l" eaLnBrk="1">
              <a:spcAft>
                <a:spcPts val="68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800" smtClean="0"/>
              <a:t>Unified lighting solution</a:t>
            </a:r>
          </a:p>
          <a:p>
            <a:pPr marL="863600" lvl="1" indent="-323850" algn="l" eaLnBrk="1">
              <a:spcAft>
                <a:spcPts val="68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800" smtClean="0"/>
              <a:t>Actually easier to implement than full blown Tiled Deferred / Forward+</a:t>
            </a:r>
          </a:p>
          <a:p>
            <a:pPr marL="431800" indent="-323850" algn="l" eaLnBrk="1">
              <a:spcAft>
                <a:spcPts val="93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200" smtClean="0"/>
              <a:t>Performance</a:t>
            </a:r>
          </a:p>
          <a:p>
            <a:pPr marL="863600" lvl="1" indent="-323850" algn="l" eaLnBrk="1">
              <a:spcAft>
                <a:spcPts val="68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800" smtClean="0"/>
              <a:t>Typically same or better than Tiled Deferred</a:t>
            </a:r>
          </a:p>
          <a:p>
            <a:pPr marL="863600" lvl="1" indent="-323850" algn="l" eaLnBrk="1">
              <a:spcAft>
                <a:spcPts val="68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800" smtClean="0"/>
              <a:t>Better worst-case performance</a:t>
            </a:r>
          </a:p>
          <a:p>
            <a:pPr marL="863600" lvl="1" indent="-323850" algn="l" eaLnBrk="1">
              <a:spcAft>
                <a:spcPts val="688"/>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800" smtClean="0"/>
              <a:t>Depth discontinuities? “It just works”</a:t>
            </a:r>
          </a:p>
        </p:txBody>
      </p:sp>
      <p:sp>
        <p:nvSpPr>
          <p:cNvPr id="8194" name="Rectangle 2"/>
          <p:cNvSpPr>
            <a:spLocks noGrp="1" noChangeArrowheads="1"/>
          </p:cNvSpPr>
          <p:nvPr>
            <p:ph type="title" idx="1"/>
          </p:nvPr>
        </p:nvSpPr>
        <p:spPr>
          <a:xfrm>
            <a:off x="576263" y="366713"/>
            <a:ext cx="10367962" cy="641350"/>
          </a:xfrm>
        </p:spPr>
        <p:txBody>
          <a:bodyPr tIns="33516" anchor="ctr"/>
          <a:lstStyle/>
          <a:p>
            <a:pPr marL="0" indent="0" algn="ctr" eaLnBrk="1">
              <a:spcAft>
                <a:spcPct val="0"/>
              </a:spcAft>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pPr>
            <a:r>
              <a:rPr lang="en-US" sz="3800" smtClean="0"/>
              <a:t>Why Clustered Shading?</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Depth discontinuities</a:t>
            </a:r>
          </a:p>
        </p:txBody>
      </p:sp>
      <p:sp>
        <p:nvSpPr>
          <p:cNvPr id="10243" name="Rectangle 2"/>
          <p:cNvSpPr>
            <a:spLocks noGrp="1" noChangeArrowheads="1"/>
          </p:cNvSpPr>
          <p:nvPr>
            <p:ph type="body" idx="1"/>
          </p:nvPr>
        </p:nvSpPr>
        <p:spPr>
          <a:xfrm>
            <a:off x="576263" y="1008063"/>
            <a:ext cx="10367962" cy="5040312"/>
          </a:xfrm>
        </p:spPr>
        <p:txBody>
          <a:bodyPr/>
          <a:lstStyle/>
          <a:p>
            <a:pPr eaLnBrk="1">
              <a:buFont typeface="Times New Roman" pitchFamily="16" charset="0"/>
              <a:buNone/>
            </a:pPr>
            <a:endParaRPr lang="en-US" smtClean="0"/>
          </a:p>
        </p:txBody>
      </p:sp>
      <p:pic>
        <p:nvPicPr>
          <p:cNvPr id="10244" name="Picture 3"/>
          <p:cNvPicPr>
            <a:picLocks noChangeAspect="1" noChangeArrowheads="1"/>
          </p:cNvPicPr>
          <p:nvPr/>
        </p:nvPicPr>
        <p:blipFill>
          <a:blip r:embed="rId3" cstate="print"/>
          <a:srcRect/>
          <a:stretch>
            <a:fillRect/>
          </a:stretch>
        </p:blipFill>
        <p:spPr bwMode="auto">
          <a:xfrm>
            <a:off x="1890713" y="990600"/>
            <a:ext cx="7829550" cy="4894263"/>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Depth discontinuities</a:t>
            </a:r>
          </a:p>
        </p:txBody>
      </p:sp>
      <p:sp>
        <p:nvSpPr>
          <p:cNvPr id="11267" name="Rectangle 2"/>
          <p:cNvSpPr>
            <a:spLocks noGrp="1" noChangeArrowheads="1"/>
          </p:cNvSpPr>
          <p:nvPr>
            <p:ph type="body" idx="1"/>
          </p:nvPr>
        </p:nvSpPr>
        <p:spPr>
          <a:xfrm>
            <a:off x="576263" y="1008063"/>
            <a:ext cx="10367962" cy="5040312"/>
          </a:xfrm>
        </p:spPr>
        <p:txBody>
          <a:bodyPr/>
          <a:lstStyle/>
          <a:p>
            <a:pPr eaLnBrk="1">
              <a:buFont typeface="Times New Roman" pitchFamily="16" charset="0"/>
              <a:buNone/>
            </a:pPr>
            <a:endParaRPr lang="en-US" smtClean="0"/>
          </a:p>
        </p:txBody>
      </p:sp>
      <p:pic>
        <p:nvPicPr>
          <p:cNvPr id="11268" name="Picture 3"/>
          <p:cNvPicPr>
            <a:picLocks noChangeAspect="1" noChangeArrowheads="1"/>
          </p:cNvPicPr>
          <p:nvPr/>
        </p:nvPicPr>
        <p:blipFill>
          <a:blip r:embed="rId3" cstate="print"/>
          <a:srcRect/>
          <a:stretch>
            <a:fillRect/>
          </a:stretch>
        </p:blipFill>
        <p:spPr bwMode="auto">
          <a:xfrm>
            <a:off x="1890713" y="990600"/>
            <a:ext cx="7829550" cy="4894263"/>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a:xfrm>
            <a:off x="576263" y="366713"/>
            <a:ext cx="10367962" cy="641350"/>
          </a:xfrm>
        </p:spPr>
        <p:txBody>
          <a:bodyPr tIns="33516"/>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mtClean="0"/>
              <a:t>Depth discontinuities</a:t>
            </a:r>
          </a:p>
        </p:txBody>
      </p:sp>
      <p:sp>
        <p:nvSpPr>
          <p:cNvPr id="12291" name="Rectangle 2"/>
          <p:cNvSpPr>
            <a:spLocks noGrp="1" noChangeArrowheads="1"/>
          </p:cNvSpPr>
          <p:nvPr>
            <p:ph type="body" idx="1"/>
          </p:nvPr>
        </p:nvSpPr>
        <p:spPr>
          <a:xfrm>
            <a:off x="576263" y="1008063"/>
            <a:ext cx="10367962" cy="5040312"/>
          </a:xfrm>
        </p:spPr>
        <p:txBody>
          <a:bodyPr/>
          <a:lstStyle/>
          <a:p>
            <a:pPr eaLnBrk="1">
              <a:buFont typeface="Times New Roman" pitchFamily="16" charset="0"/>
              <a:buNone/>
            </a:pPr>
            <a:endParaRPr lang="en-US" smtClean="0"/>
          </a:p>
        </p:txBody>
      </p:sp>
      <p:pic>
        <p:nvPicPr>
          <p:cNvPr id="12292" name="Picture 3"/>
          <p:cNvPicPr>
            <a:picLocks noChangeAspect="1" noChangeArrowheads="1"/>
          </p:cNvPicPr>
          <p:nvPr/>
        </p:nvPicPr>
        <p:blipFill>
          <a:blip r:embed="rId3" cstate="print"/>
          <a:srcRect/>
          <a:stretch>
            <a:fillRect/>
          </a:stretch>
        </p:blipFill>
        <p:spPr bwMode="auto">
          <a:xfrm>
            <a:off x="1890713" y="990600"/>
            <a:ext cx="7829550" cy="4894263"/>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B2B2B2"/>
      </a:folHlink>
    </a:clrScheme>
    <a:fontScheme name="Office The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10789</TotalTime>
  <Words>6564</Words>
  <Application>Microsoft Office PowerPoint</Application>
  <PresentationFormat>Custom</PresentationFormat>
  <Paragraphs>478</Paragraphs>
  <Slides>47</Slides>
  <Notes>47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47</vt:i4>
      </vt:variant>
    </vt:vector>
  </HeadingPairs>
  <TitlesOfParts>
    <vt:vector size="54" baseType="lpstr">
      <vt:lpstr>Arial</vt:lpstr>
      <vt:lpstr>Microsoft YaHei</vt:lpstr>
      <vt:lpstr>Times New Roman</vt:lpstr>
      <vt:lpstr>Wingdings</vt:lpstr>
      <vt:lpstr>Symbol</vt:lpstr>
      <vt:lpstr>Consolas</vt:lpstr>
      <vt:lpstr>Office Theme</vt:lpstr>
      <vt:lpstr>Slide 1</vt:lpstr>
      <vt:lpstr>Practical Clustered Shading</vt:lpstr>
      <vt:lpstr>Lighting in Avalanche Engine</vt:lpstr>
      <vt:lpstr>Lighting in Avalanche Engine</vt:lpstr>
      <vt:lpstr>Solutions we've been eyeing</vt:lpstr>
      <vt:lpstr>Why Clustered Shading?</vt:lpstr>
      <vt:lpstr>Depth discontinuities</vt:lpstr>
      <vt:lpstr>Depth discontinuities</vt:lpstr>
      <vt:lpstr>Depth discontinuities</vt:lpstr>
      <vt:lpstr>Depth discontinuities</vt:lpstr>
      <vt:lpstr>Practical Clustered Shading</vt:lpstr>
      <vt:lpstr>The Avalanche solution</vt:lpstr>
      <vt:lpstr>The Avalanche solution</vt:lpstr>
      <vt:lpstr>The Avalanche solution</vt:lpstr>
      <vt:lpstr>The Avalanche solution</vt:lpstr>
      <vt:lpstr>Data structure</vt:lpstr>
      <vt:lpstr>Shader</vt:lpstr>
      <vt:lpstr>Data structure</vt:lpstr>
      <vt:lpstr>Clustering and depth</vt:lpstr>
      <vt:lpstr>Clustering and depth</vt:lpstr>
      <vt:lpstr>Clustering and depth</vt:lpstr>
      <vt:lpstr>Clustering and depth</vt:lpstr>
      <vt:lpstr>Clustering and depth</vt:lpstr>
      <vt:lpstr>Clustering and depth</vt:lpstr>
      <vt:lpstr>Clustering and depth</vt:lpstr>
      <vt:lpstr>Clustering and depth</vt:lpstr>
      <vt:lpstr>Clustering and depth</vt:lpstr>
      <vt:lpstr>Wide depths</vt:lpstr>
      <vt:lpstr>Data coherency</vt:lpstr>
      <vt:lpstr>Branch coherency</vt:lpstr>
      <vt:lpstr>Culling</vt:lpstr>
      <vt:lpstr>Culling</vt:lpstr>
      <vt:lpstr>Culling</vt:lpstr>
      <vt:lpstr>Pointlight Culling</vt:lpstr>
      <vt:lpstr>Pointlight Culling</vt:lpstr>
      <vt:lpstr>Culling pseudo-code</vt:lpstr>
      <vt:lpstr>Spotlight Culling</vt:lpstr>
      <vt:lpstr>Spotlight Culling</vt:lpstr>
      <vt:lpstr>Spotlight Culling</vt:lpstr>
      <vt:lpstr>Pointlights and spotlights</vt:lpstr>
      <vt:lpstr>Shadows</vt:lpstr>
      <vt:lpstr>Shadows</vt:lpstr>
      <vt:lpstr>CPU Performance</vt:lpstr>
      <vt:lpstr>GPU Performance</vt:lpstr>
      <vt:lpstr>Future work</vt:lpstr>
      <vt:lpstr>Conclusions</vt:lpstr>
      <vt:lpstr>Slide 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Emil Persson</dc:creator>
  <cp:lastModifiedBy>Windows User</cp:lastModifiedBy>
  <cp:revision>803</cp:revision>
  <cp:lastPrinted>1601-01-01T00:00:00Z</cp:lastPrinted>
  <dcterms:created xsi:type="dcterms:W3CDTF">2012-11-01T17:03:48Z</dcterms:created>
  <dcterms:modified xsi:type="dcterms:W3CDTF">2014-04-18T02:28:31Z</dcterms:modified>
</cp:coreProperties>
</file>